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3" r:id="rId1"/>
  </p:sldMasterIdLst>
  <p:notesMasterIdLst>
    <p:notesMasterId r:id="rId92"/>
  </p:notesMasterIdLst>
  <p:sldIdLst>
    <p:sldId id="256" r:id="rId2"/>
    <p:sldId id="574" r:id="rId3"/>
    <p:sldId id="476" r:id="rId4"/>
    <p:sldId id="499" r:id="rId5"/>
    <p:sldId id="571" r:id="rId6"/>
    <p:sldId id="568" r:id="rId7"/>
    <p:sldId id="594" r:id="rId8"/>
    <p:sldId id="381" r:id="rId9"/>
    <p:sldId id="382" r:id="rId10"/>
    <p:sldId id="383" r:id="rId11"/>
    <p:sldId id="481" r:id="rId12"/>
    <p:sldId id="606" r:id="rId13"/>
    <p:sldId id="362" r:id="rId14"/>
    <p:sldId id="593" r:id="rId15"/>
    <p:sldId id="276" r:id="rId16"/>
    <p:sldId id="279" r:id="rId17"/>
    <p:sldId id="298" r:id="rId18"/>
    <p:sldId id="299" r:id="rId19"/>
    <p:sldId id="280" r:id="rId20"/>
    <p:sldId id="576" r:id="rId21"/>
    <p:sldId id="577" r:id="rId22"/>
    <p:sldId id="572" r:id="rId23"/>
    <p:sldId id="573" r:id="rId24"/>
    <p:sldId id="578" r:id="rId25"/>
    <p:sldId id="579" r:id="rId26"/>
    <p:sldId id="583" r:id="rId27"/>
    <p:sldId id="585" r:id="rId28"/>
    <p:sldId id="584" r:id="rId29"/>
    <p:sldId id="586" r:id="rId30"/>
    <p:sldId id="587" r:id="rId31"/>
    <p:sldId id="595" r:id="rId32"/>
    <p:sldId id="575" r:id="rId33"/>
    <p:sldId id="588" r:id="rId34"/>
    <p:sldId id="589" r:id="rId35"/>
    <p:sldId id="582" r:id="rId36"/>
    <p:sldId id="581" r:id="rId37"/>
    <p:sldId id="437" r:id="rId38"/>
    <p:sldId id="567" r:id="rId39"/>
    <p:sldId id="327" r:id="rId40"/>
    <p:sldId id="487" r:id="rId41"/>
    <p:sldId id="417" r:id="rId42"/>
    <p:sldId id="485" r:id="rId43"/>
    <p:sldId id="537" r:id="rId44"/>
    <p:sldId id="590" r:id="rId45"/>
    <p:sldId id="570" r:id="rId46"/>
    <p:sldId id="591" r:id="rId47"/>
    <p:sldId id="460" r:id="rId48"/>
    <p:sldId id="517" r:id="rId49"/>
    <p:sldId id="520" r:id="rId50"/>
    <p:sldId id="592" r:id="rId51"/>
    <p:sldId id="441" r:id="rId52"/>
    <p:sldId id="427" r:id="rId53"/>
    <p:sldId id="431" r:id="rId54"/>
    <p:sldId id="506" r:id="rId55"/>
    <p:sldId id="521" r:id="rId56"/>
    <p:sldId id="596" r:id="rId57"/>
    <p:sldId id="443" r:id="rId58"/>
    <p:sldId id="597" r:id="rId59"/>
    <p:sldId id="599" r:id="rId60"/>
    <p:sldId id="610" r:id="rId61"/>
    <p:sldId id="511" r:id="rId62"/>
    <p:sldId id="446" r:id="rId63"/>
    <p:sldId id="601" r:id="rId64"/>
    <p:sldId id="448" r:id="rId65"/>
    <p:sldId id="602" r:id="rId66"/>
    <p:sldId id="603" r:id="rId67"/>
    <p:sldId id="617" r:id="rId68"/>
    <p:sldId id="525" r:id="rId69"/>
    <p:sldId id="526" r:id="rId70"/>
    <p:sldId id="600" r:id="rId71"/>
    <p:sldId id="428" r:id="rId72"/>
    <p:sldId id="604" r:id="rId73"/>
    <p:sldId id="605" r:id="rId74"/>
    <p:sldId id="607" r:id="rId75"/>
    <p:sldId id="608" r:id="rId76"/>
    <p:sldId id="609" r:id="rId77"/>
    <p:sldId id="440" r:id="rId78"/>
    <p:sldId id="614" r:id="rId79"/>
    <p:sldId id="612" r:id="rId80"/>
    <p:sldId id="611" r:id="rId81"/>
    <p:sldId id="613" r:id="rId82"/>
    <p:sldId id="615" r:id="rId83"/>
    <p:sldId id="618" r:id="rId84"/>
    <p:sldId id="619" r:id="rId85"/>
    <p:sldId id="620" r:id="rId86"/>
    <p:sldId id="623" r:id="rId87"/>
    <p:sldId id="622" r:id="rId88"/>
    <p:sldId id="531" r:id="rId89"/>
    <p:sldId id="532" r:id="rId90"/>
    <p:sldId id="475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0000"/>
    <a:srgbClr val="0000FF"/>
    <a:srgbClr val="C9E7A7"/>
    <a:srgbClr val="1E4571"/>
    <a:srgbClr val="0033CC"/>
    <a:srgbClr val="007033"/>
    <a:srgbClr val="FF0000"/>
    <a:srgbClr val="006666"/>
    <a:srgbClr val="CCFF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Közepesen sötét stílus 4 – 1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incs stílus, csak rács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Közepesen sötét stílus 1 – 1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Közepesen sötét stílus 2 – 4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éma alapján készült stílus 1 – 6. jelölőszín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2833802-FEF1-4C79-8D5D-14CF1EAF98D9}" styleName="Világos stílus 2 – 2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Közepesen sötét stílus 1 – 2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1001" autoAdjust="0"/>
  </p:normalViewPr>
  <p:slideViewPr>
    <p:cSldViewPr>
      <p:cViewPr varScale="1">
        <p:scale>
          <a:sx n="106" d="100"/>
          <a:sy n="106" d="100"/>
        </p:scale>
        <p:origin x="714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9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ustomXml" Target="../customXml/item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F1BB084-11FF-4D72-B952-AD23ECA1A142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0719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8656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33C81-B428-41AC-8EF7-72911817B5E0}" type="slidenum">
              <a:rPr lang="hu-HU" smtClean="0"/>
              <a:pPr/>
              <a:t>39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2801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42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4047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43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25766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Példa:</a:t>
            </a:r>
            <a:br>
              <a:rPr lang="hu-HU" dirty="0"/>
            </a:br>
            <a:r>
              <a:rPr lang="hu-HU" dirty="0"/>
              <a:t>&gt;\s+ csere erre: &gt;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46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6000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55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5279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AAC31-4C21-DDD8-AE16-8CE33EE85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5BB2D72A-5A4B-5C53-6644-94D2701CC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93D3532-30A5-2C36-26CB-9EAC5399F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6E625B-3164-844C-D14F-497AFEE1E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56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3297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57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1916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FB36E-7BF1-0454-15E9-AC1685BDD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004798C-7D30-C40A-C81B-56719ABB7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9F50C3A4-E5D8-421F-00AD-E7DBF724D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1708D7E-4F3C-4ACC-98DE-E4E4293152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59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6250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0221B-C0DC-77D6-FE06-E63894D3E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972B0450-3438-12E8-3E2C-F3BBEA392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F10A0055-A51A-6245-892E-956C0F8BC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D309465-4336-8ABE-F179-D9DA90CCFF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60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1903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4D1FD-E36A-9DE1-DF6D-E6D970D46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4ADA092-A0DB-0A44-C459-B5D5C9D97D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A95D8A4-8A0C-1D87-16E1-65368CB01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E5B2956-1117-32CA-DABD-B33BE781A8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63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93818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F390D-BB30-457C-9AA1-3809D4A6600B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5087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5DA8B-C24B-29A0-598B-F0767A3E5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02CF86DB-79E1-52B2-C56B-EB8155F80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2A2AD181-6927-95A5-A49C-A147E70A1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3B4F5C9-0C51-CC9A-B809-902ACD2DF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65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2446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75F44-7E56-7DD3-7814-463680FA3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074DCA9-C328-924A-8FF2-70D8F4191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E7FA126-A631-2207-8B0D-513DF64CA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C641847-DC0C-AD73-3A7B-6536F6BC4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66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9774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97B61-D781-FC04-7F93-6FF3BD3E9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DB8BEEB-EC21-99F1-E69F-726C1D0376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559B601-35F8-8DBB-8E17-86646EDA8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066E69C-58DA-0C7A-1306-EAAEA8DF2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67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2637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77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3590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9CD88-2CC5-E2B0-F5CC-4EAB15705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F7226735-0B83-83DA-FEB4-A423FAECC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BABD204-C4DB-327E-7806-90DB4F442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C4DAC9C-5896-0D5A-C582-352309F40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78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0556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A7D70-0151-CE38-A43F-5D060CA8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79BC44E-0756-2070-9851-99A08DDFC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31C84AC-5C45-EFB8-17D7-229477315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E581834-8DEC-EFC0-F45E-1BE4A1FC9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79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7953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83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5637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B39B6-6117-A290-29B4-D6A4EEB85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087DA1D-5DBE-8F96-105D-63FC5062F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5D25722-0C3B-46ED-FB50-6B1E89078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B06B95-407C-D205-1C22-53DC38616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84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3598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CB738-90D7-D179-EAA0-9DDC5872A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0A49707-A6C6-3FF3-92E6-1C01FFCE6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C7D987A-34DF-F59D-04E5-86927AE1E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7BF4B49-D8F1-6DE7-50D7-4ECD1650C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85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9929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4F43A-0E4A-61B1-431B-0520B16B5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8C7B1EB6-3525-6C66-D403-6D2D27C87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0532CDB-B63C-7297-F914-3927223E0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7A6F176-D81C-8D7D-A5FC-A569358892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86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0435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F390D-BB30-457C-9AA1-3809D4A6600B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29198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37F2C-D385-8CB6-1E09-02FA7B39B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1D4DEF1-1B10-9A92-E71D-0EDAF20A04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F6DEC1CA-6214-BDCA-0D24-D1CFB218A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7F30C45-CB1C-E1D2-9492-BF99B18E99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87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5736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F390D-BB30-457C-9AA1-3809D4A6600B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5323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F390D-BB30-457C-9AA1-3809D4A6600B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2939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F390D-BB30-457C-9AA1-3809D4A6600B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617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0739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0150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971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882C102F-186F-EB4E-FED8-A017999999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E457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479376" y="773860"/>
            <a:ext cx="9252693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376" y="2419780"/>
            <a:ext cx="9250927" cy="1239894"/>
          </a:xfrm>
          <a:solidFill>
            <a:srgbClr val="1E4571"/>
          </a:soli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06C47B-B630-4B81-9584-8B9566790813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76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C74F28-D6A6-43C6-8E02-B1A1A9B7A238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998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405288" cy="498348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41395" y="937260"/>
            <a:ext cx="6288232" cy="498348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5F0FC3-DF40-4DF2-B291-FACAD4BB5A93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1348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050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1556DFC6-DC79-7334-20BE-2BC6A970C2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E457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475232" y="2386744"/>
            <a:ext cx="9253728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232" y="4045894"/>
            <a:ext cx="9250439" cy="1265082"/>
          </a:xfrm>
          <a:solidFill>
            <a:srgbClr val="1E4571"/>
          </a:solidFill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2436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55" y="1844824"/>
            <a:ext cx="5576244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0691" y="1844824"/>
            <a:ext cx="5326301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49F4-E7BF-4B36-9C71-4835EAE0A424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6114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9652" y="2313435"/>
            <a:ext cx="4384032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9652" y="3143250"/>
            <a:ext cx="4384032" cy="259677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387355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5"/>
            <a:ext cx="4387355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6A709B-63FB-4E48-A2BB-6CB15BD3CA00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67388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D99E16-D0FA-4F7D-BE44-E05B0AA57566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262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460459-C718-4AD5-8293-3F52E73B774C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3329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561594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14244" y="415295"/>
            <a:ext cx="4387459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7968" y="415296"/>
            <a:ext cx="6076768" cy="633179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413649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dirty="0"/>
              <a:t>Mintaszöveg szerkesztése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6CD4A6-4E35-4954-889B-B36D7944EE1B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903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53440" y="2243828"/>
            <a:ext cx="438912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1" y="-42172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0620" y="3549920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53440" y="6236208"/>
            <a:ext cx="5071872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6E1B9-58FE-4EC3-AAEF-83EFD231D99F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821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27383" y="188640"/>
            <a:ext cx="11129609" cy="1188720"/>
          </a:xfrm>
          <a:prstGeom prst="rect">
            <a:avLst/>
          </a:prstGeom>
          <a:solidFill>
            <a:srgbClr val="9BAFB5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7383" y="1628801"/>
            <a:ext cx="11137235" cy="475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71924" y="6489408"/>
            <a:ext cx="2753747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756" y="6493336"/>
            <a:ext cx="698098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6992" y="6453336"/>
            <a:ext cx="48768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B6A709B-63FB-4E48-A2BB-6CB15BD3CA00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220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code.visualstudio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rketplace.visualstudio.com/items?itemName=ritwickdey.LiveServer" TargetMode="Externa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arketplace.visualstudio.com/items?itemName=bradgashler.htmltagwra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bit.ly/4hwv8Tk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downtohtml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hyperlink" Target="https://marketplace.visualstudio.com/items?itemName=manuth.markdown-converter" TargetMode="External"/><Relationship Id="rId4" Type="http://schemas.openxmlformats.org/officeDocument/2006/relationships/hyperlink" Target="https://codebeautify.org/markdown-to-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hitespace_character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justpaste.it/5r0dz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diamo.co.uk/resources/iso-language-codes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pgi.com/screen-readers-support-for-text-level-html-semantic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tim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9376" y="773860"/>
            <a:ext cx="9252693" cy="1645920"/>
          </a:xfrm>
        </p:spPr>
        <p:txBody>
          <a:bodyPr>
            <a:normAutofit/>
          </a:bodyPr>
          <a:lstStyle/>
          <a:p>
            <a:r>
              <a:rPr lang="hu-HU" dirty="0"/>
              <a:t>Gyakorló feladat a HTML5 témakörhöz</a:t>
            </a:r>
          </a:p>
        </p:txBody>
      </p:sp>
      <p:sp>
        <p:nvSpPr>
          <p:cNvPr id="4" name="Alcím 3"/>
          <p:cNvSpPr>
            <a:spLocks noGrp="1"/>
          </p:cNvSpPr>
          <p:nvPr>
            <p:ph type="subTitle" idx="1"/>
          </p:nvPr>
        </p:nvSpPr>
        <p:spPr>
          <a:xfrm>
            <a:off x="479376" y="2419780"/>
            <a:ext cx="9250927" cy="1239894"/>
          </a:xfrm>
        </p:spPr>
        <p:txBody>
          <a:bodyPr>
            <a:normAutofit/>
          </a:bodyPr>
          <a:lstStyle/>
          <a:p>
            <a:r>
              <a:rPr lang="hu-HU" sz="2000" dirty="0"/>
              <a:t>A legjobb &lt;internetes/webes&gt; témájú filmek című mintaoldal elkészítése</a:t>
            </a:r>
          </a:p>
          <a:p>
            <a:r>
              <a:rPr lang="hu-HU" sz="2000" dirty="0"/>
              <a:t>Web-fejlesztés kurzus, ELTE Informatikai Kar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>
          <a:xfrm>
            <a:off x="11656992" y="6453336"/>
            <a:ext cx="487680" cy="365760"/>
          </a:xfrm>
        </p:spPr>
        <p:txBody>
          <a:bodyPr/>
          <a:lstStyle/>
          <a:p>
            <a:fld id="{DE06C47B-B630-4B81-9584-8B9566790813}" type="slidenum">
              <a:rPr lang="hu-HU" smtClean="0"/>
              <a:pPr/>
              <a:t>1</a:t>
            </a:fld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4EF0C2F-6D91-4FEB-8D6D-6D3F766AE716}"/>
              </a:ext>
            </a:extLst>
          </p:cNvPr>
          <p:cNvSpPr txBox="1"/>
          <p:nvPr/>
        </p:nvSpPr>
        <p:spPr>
          <a:xfrm>
            <a:off x="9515872" y="108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100" dirty="0"/>
              <a:t>V2021_2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Tag paraméterekkel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27383" y="1628801"/>
            <a:ext cx="10249137" cy="5112567"/>
          </a:xfrm>
        </p:spPr>
        <p:txBody>
          <a:bodyPr>
            <a:normAutofit/>
          </a:bodyPr>
          <a:lstStyle/>
          <a:p>
            <a:r>
              <a:rPr lang="hu-HU" dirty="0"/>
              <a:t>A címkéknek lehetnek paramétereik is.  </a:t>
            </a:r>
          </a:p>
          <a:p>
            <a:r>
              <a:rPr lang="hu-HU" dirty="0"/>
              <a:t>A paraméternek (attribútumnak) van neve és értéke:</a:t>
            </a:r>
            <a:br>
              <a:rPr lang="hu-HU" dirty="0"/>
            </a:br>
            <a:r>
              <a:rPr lang="fr-FR" sz="2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&lt;tag</a:t>
            </a:r>
            <a:r>
              <a:rPr lang="fr-FR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paraméter1</a:t>
            </a:r>
            <a:r>
              <a:rPr lang="fr-FR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"érték1"</a:t>
            </a:r>
            <a:r>
              <a:rPr lang="fr-FR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paraméter2</a:t>
            </a:r>
            <a:r>
              <a:rPr lang="fr-FR" sz="2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"érték2"</a:t>
            </a:r>
            <a:r>
              <a:rPr lang="fr-FR" sz="2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2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hu-HU" dirty="0"/>
              <a:t>Pl.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"kep.jpg"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"Önarckép"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dirty="0"/>
              <a:t>Vannak logikai attribútumok is, ezeknél elég lehet a paraméter nevének szerepeltetése (ez a szabványtól függ!)</a:t>
            </a:r>
          </a:p>
          <a:p>
            <a:pPr lvl="1"/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Ez egy rejtett bekezdés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dirty="0"/>
              <a:t>Vannak olyan paraméterek, amelyeket minden címkénél lehet használni, ezeket globális paramétereknek nevezzük. </a:t>
            </a:r>
          </a:p>
          <a:p>
            <a:pPr lvl="1"/>
            <a:r>
              <a:rPr lang="hu-HU" dirty="0"/>
              <a:t>Ilyen például az </a:t>
            </a:r>
            <a:r>
              <a:rPr lang="hu-HU" dirty="0" err="1">
                <a:solidFill>
                  <a:srgbClr val="E50000"/>
                </a:solidFill>
                <a:latin typeface="Consolas" panose="020B0609020204030204" pitchFamily="49" charset="0"/>
              </a:rPr>
              <a:t>id</a:t>
            </a:r>
            <a:r>
              <a:rPr lang="hu-HU" dirty="0"/>
              <a:t> attribútum, amivel egyedi nevet adhatunk egy elemnek.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825A-3C45-457D-89F9-6E464A1300F9}" type="slidenum">
              <a:rPr lang="hu-HU" smtClean="0"/>
              <a:pPr/>
              <a:t>10</a:t>
            </a:fld>
            <a:endParaRPr lang="hu-HU"/>
          </a:p>
        </p:txBody>
      </p:sp>
      <p:pic>
        <p:nvPicPr>
          <p:cNvPr id="5" name="Picture 2" descr="W3C HTML5 Logo">
            <a:extLst>
              <a:ext uri="{FF2B5EF4-FFF2-40B4-BE49-F238E27FC236}">
                <a16:creationId xmlns:a16="http://schemas.microsoft.com/office/drawing/2014/main" id="{E3917F9A-6488-D598-2DA0-2B9FB64F0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492" y="177281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Globális paraméterek </a:t>
            </a:r>
            <a:br>
              <a:rPr lang="hu-HU" dirty="0"/>
            </a:br>
            <a:r>
              <a:rPr lang="hu-HU" i="1" dirty="0"/>
              <a:t>(</a:t>
            </a:r>
            <a:r>
              <a:rPr lang="hu-HU" i="1" dirty="0" err="1"/>
              <a:t>global</a:t>
            </a:r>
            <a:r>
              <a:rPr lang="hu-HU" i="1" dirty="0"/>
              <a:t> </a:t>
            </a:r>
            <a:r>
              <a:rPr lang="hu-HU" i="1" dirty="0" err="1"/>
              <a:t>attributes</a:t>
            </a:r>
            <a:r>
              <a:rPr lang="hu-HU" dirty="0"/>
              <a:t>)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27383" y="1628801"/>
            <a:ext cx="9169017" cy="4752527"/>
          </a:xfrm>
        </p:spPr>
        <p:txBody>
          <a:bodyPr>
            <a:normAutofit/>
          </a:bodyPr>
          <a:lstStyle/>
          <a:p>
            <a:r>
              <a:rPr lang="hu-HU" dirty="0"/>
              <a:t>Néhány gyakran használt globális paraméter:</a:t>
            </a:r>
          </a:p>
          <a:p>
            <a:pPr lvl="1"/>
            <a:r>
              <a:rPr lang="hu-HU" b="1" dirty="0" err="1"/>
              <a:t>title</a:t>
            </a:r>
            <a:r>
              <a:rPr lang="hu-HU" dirty="0"/>
              <a:t>: az elemhez tartozó feliratot adhatjuk meg, amely legtöbbször akkor jelenik meg, ha az elem fölé visszük az egeret, de speciális jelentése is lehet.</a:t>
            </a:r>
          </a:p>
          <a:p>
            <a:pPr lvl="1"/>
            <a:r>
              <a:rPr lang="hu-HU" b="1" dirty="0" err="1"/>
              <a:t>accesskey</a:t>
            </a:r>
            <a:r>
              <a:rPr lang="hu-HU" dirty="0"/>
              <a:t>: gyorsbillentyű megadására szolgál. Bármilyen (</a:t>
            </a:r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hu-HU" dirty="0"/>
              <a:t> karakter hosszú) karaktert megadhatunk.  A kis- és nagybetűk különböznek.</a:t>
            </a:r>
          </a:p>
          <a:p>
            <a:pPr lvl="1"/>
            <a:r>
              <a:rPr lang="hu-HU" b="1" dirty="0" err="1"/>
              <a:t>id</a:t>
            </a:r>
            <a:r>
              <a:rPr lang="hu-HU" b="1" dirty="0"/>
              <a:t>: </a:t>
            </a:r>
            <a:r>
              <a:rPr lang="hu-HU" dirty="0"/>
              <a:t>az elemet egyedi azonosítóval láthatjuk el.</a:t>
            </a:r>
          </a:p>
          <a:p>
            <a:pPr lvl="1"/>
            <a:r>
              <a:rPr lang="hu-HU" b="1" dirty="0" err="1"/>
              <a:t>class</a:t>
            </a:r>
            <a:r>
              <a:rPr lang="hu-HU" dirty="0"/>
              <a:t>: az elemet stílus osztályba sorolhatjuk.</a:t>
            </a:r>
          </a:p>
          <a:p>
            <a:pPr lvl="1"/>
            <a:r>
              <a:rPr lang="hu-HU" b="1" dirty="0" err="1"/>
              <a:t>lang</a:t>
            </a:r>
            <a:r>
              <a:rPr lang="hu-HU" dirty="0"/>
              <a:t>: segítségével megadhatjuk az adott elem nyelvét. (pl. hu, en, </a:t>
            </a:r>
            <a:r>
              <a:rPr lang="hu-HU" dirty="0" err="1"/>
              <a:t>en-us</a:t>
            </a:r>
            <a:r>
              <a:rPr lang="hu-HU" dirty="0"/>
              <a:t>, stb.)</a:t>
            </a:r>
          </a:p>
          <a:p>
            <a:pPr lvl="1"/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11</a:t>
            </a:fld>
            <a:endParaRPr lang="hu-HU"/>
          </a:p>
        </p:txBody>
      </p:sp>
      <p:pic>
        <p:nvPicPr>
          <p:cNvPr id="5" name="Picture 2" descr="W3C HTML5 Logo">
            <a:extLst>
              <a:ext uri="{FF2B5EF4-FFF2-40B4-BE49-F238E27FC236}">
                <a16:creationId xmlns:a16="http://schemas.microsoft.com/office/drawing/2014/main" id="{A17ED5C8-6420-8C15-5DF8-242D8AA44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492" y="177281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347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6CFA1-15FB-4F4A-28EF-254046FC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7A53D6-6300-3FDD-B750-A2131173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Megjegyzés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002671-E846-B083-1DBF-F08E348ED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11137235" cy="5112567"/>
          </a:xfrm>
        </p:spPr>
        <p:txBody>
          <a:bodyPr>
            <a:normAutofit/>
          </a:bodyPr>
          <a:lstStyle/>
          <a:p>
            <a:r>
              <a:rPr lang="hu-HU" dirty="0"/>
              <a:t>A HTML kódban az alábbi módon lehet megjegyzés írni:</a:t>
            </a:r>
          </a:p>
          <a:p>
            <a:endParaRPr lang="hu-HU" dirty="0"/>
          </a:p>
          <a:p>
            <a:pPr marL="0" indent="0">
              <a:spcBef>
                <a:spcPts val="0"/>
              </a:spcBef>
              <a:buNone/>
            </a:pPr>
            <a:r>
              <a:rPr lang="hu-H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&lt;!– Egy soros megjegyzés --&gt;</a:t>
            </a:r>
          </a:p>
          <a:p>
            <a:pPr marL="0" indent="0">
              <a:spcBef>
                <a:spcPts val="0"/>
              </a:spcBef>
              <a:buNone/>
            </a:pPr>
            <a:endParaRPr lang="hu-HU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hu-HU" dirty="0"/>
              <a:t>vagy</a:t>
            </a:r>
            <a:br>
              <a:rPr lang="hu-HU" dirty="0"/>
            </a:br>
            <a:endParaRPr lang="hu-HU" dirty="0"/>
          </a:p>
          <a:p>
            <a:pPr marL="0" indent="0">
              <a:spcBef>
                <a:spcPts val="0"/>
              </a:spcBef>
              <a:buNone/>
            </a:pPr>
            <a:r>
              <a:rPr lang="hu-H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&lt;!– Több 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>
                <a:solidFill>
                  <a:srgbClr val="008000"/>
                </a:solidFill>
                <a:latin typeface="Consolas" panose="020B0609020204030204" pitchFamily="49" charset="0"/>
              </a:rPr>
              <a:t>    soros</a:t>
            </a:r>
            <a:br>
              <a:rPr lang="hu-HU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008000"/>
                </a:solidFill>
                <a:latin typeface="Consolas" panose="020B0609020204030204" pitchFamily="49" charset="0"/>
              </a:rPr>
              <a:t>    megjegyzés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7044FF9-5CEB-FD47-3B8F-39A137B6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825A-3C45-457D-89F9-6E464A1300F9}" type="slidenum">
              <a:rPr lang="hu-HU" smtClean="0"/>
              <a:pPr/>
              <a:t>12</a:t>
            </a:fld>
            <a:endParaRPr lang="hu-HU"/>
          </a:p>
        </p:txBody>
      </p:sp>
      <p:pic>
        <p:nvPicPr>
          <p:cNvPr id="5" name="Picture 2" descr="W3C HTML5 Logo">
            <a:extLst>
              <a:ext uri="{FF2B5EF4-FFF2-40B4-BE49-F238E27FC236}">
                <a16:creationId xmlns:a16="http://schemas.microsoft.com/office/drawing/2014/main" id="{5142CE83-BA39-FC74-FF7E-AD66F041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492" y="177281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370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HTML5 példa</a:t>
            </a:r>
          </a:p>
        </p:txBody>
      </p:sp>
      <p:sp>
        <p:nvSpPr>
          <p:cNvPr id="24579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"hu"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Első weblapom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kepek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/gj.jpg"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hu-HU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"Gipsz Jakab"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Ez az első próbálkozásom. </a:t>
            </a: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Remélem sikerül!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&lt;/b&gt;&lt;/p&gt;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E3D07596-777E-425C-A9F3-76B4CB0B1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825A-3C45-457D-89F9-6E464A1300F9}" type="slidenum">
              <a:rPr lang="hu-HU" smtClean="0"/>
              <a:pPr/>
              <a:t>13</a:t>
            </a:fld>
            <a:endParaRPr lang="hu-HU"/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F45CC457-EF95-493F-ADEC-4BC9C2B3E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r="16935"/>
          <a:stretch/>
        </p:blipFill>
        <p:spPr bwMode="auto">
          <a:xfrm>
            <a:off x="2207568" y="1726860"/>
            <a:ext cx="2733329" cy="5082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7965E-0758-A33F-4647-6E841C8FD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5D1FAF-338A-4B04-9349-F2C24F86A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VS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56B984F-A6A4-9085-35A0-11D2D44AC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használt fejlesztői környezetünk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C95F7D3-D281-9556-AE8E-291B7BE9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14</a:t>
            </a:fld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E1FBD6F-AD21-4092-BD79-B44A2034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8288" y="1462766"/>
            <a:ext cx="1767918" cy="176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40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9224AF-D9E0-4C9E-A7F0-485AFE69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Telepítése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21AEDBC-609C-45C5-B152-FE8E7276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CAE-4D16-4BBC-93F0-A105DC3EB317}" type="slidenum">
              <a:rPr lang="hu-HU" smtClean="0"/>
              <a:t>15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350F7BB-106F-4714-A077-AB29B78E8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2204557"/>
            <a:ext cx="10440000" cy="404303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1FEB4F6C-2E17-46A6-8271-959A90D7DEFC}"/>
              </a:ext>
            </a:extLst>
          </p:cNvPr>
          <p:cNvSpPr txBox="1"/>
          <p:nvPr/>
        </p:nvSpPr>
        <p:spPr>
          <a:xfrm>
            <a:off x="878287" y="1583209"/>
            <a:ext cx="457070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100" dirty="0">
                <a:hlinkClick r:id="rId4"/>
              </a:rPr>
              <a:t>https://code.visualstudio.com/</a:t>
            </a:r>
            <a:endParaRPr lang="hu-HU" sz="21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36C09CF-A664-42D9-9ADE-25734601A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287" y="2710972"/>
            <a:ext cx="10440000" cy="401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16"/>
    </mc:Choice>
    <mc:Fallback xmlns="">
      <p:transition spd="slow" advTm="2081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8E3A6A-4CD2-4D1C-A915-2C4F3BD6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000"/>
              <a:t>A telepítés lépései Windows platformon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1AACF60-153F-42DD-A722-F6916FAF3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CAE-4D16-4BBC-93F0-A105DC3EB317}" type="slidenum">
              <a:rPr lang="hu-HU" smtClean="0"/>
              <a:t>16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B52B301-4FF0-41C2-98EE-4C69ACD35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00" y="1484784"/>
            <a:ext cx="5567587" cy="4320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D6EF5BD-5D6D-4CAA-9751-FD9C65072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1484784"/>
            <a:ext cx="556758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8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5"/>
    </mc:Choice>
    <mc:Fallback xmlns="">
      <p:transition spd="slow" advTm="1159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8E3A6A-4CD2-4D1C-A915-2C4F3BD6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000"/>
              <a:t>A telepítés lépései Windows platformon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1AACF60-153F-42DD-A722-F6916FAF3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CAE-4D16-4BBC-93F0-A105DC3EB317}" type="slidenum">
              <a:rPr lang="hu-HU" smtClean="0"/>
              <a:t>17</a:t>
            </a:fld>
            <a:endParaRPr lang="hu-HU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CCE2CB26-F039-40E4-8DC1-DB92BDCA8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13" y="1484784"/>
            <a:ext cx="5567589" cy="43200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534F4BB-D693-4D82-8362-1EE2D3743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46" y="1484784"/>
            <a:ext cx="556758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68"/>
    </mc:Choice>
    <mc:Fallback xmlns="">
      <p:transition spd="slow" advTm="1946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8E3A6A-4CD2-4D1C-A915-2C4F3BD6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000"/>
              <a:t>A telepítés lépései Windows platformon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1AACF60-153F-42DD-A722-F6916FAF3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CAE-4D16-4BBC-93F0-A105DC3EB317}" type="slidenum">
              <a:rPr lang="hu-HU" smtClean="0"/>
              <a:t>18</a:t>
            </a:fld>
            <a:endParaRPr lang="hu-HU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D89E01F1-F179-4D73-9659-B2490C62E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97" y="1556792"/>
            <a:ext cx="5567590" cy="432000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8F5FF36E-7207-4560-B18E-397D2AB1D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1556792"/>
            <a:ext cx="556759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7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77"/>
    </mc:Choice>
    <mc:Fallback xmlns="">
      <p:transition spd="slow" advTm="1647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45D3B9-FDF0-44A8-B8BA-20601B83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program felülete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BB6EA1-9D8C-4AC9-A3DB-8E0C06E8B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92" y="6379133"/>
            <a:ext cx="9374993" cy="3903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2000" b="1" dirty="0" err="1"/>
              <a:t>View</a:t>
            </a:r>
            <a:r>
              <a:rPr lang="hu-HU" sz="2000" b="1" dirty="0"/>
              <a:t> / </a:t>
            </a:r>
            <a:r>
              <a:rPr lang="hu-HU" sz="2000" b="1" dirty="0" err="1"/>
              <a:t>Appearance</a:t>
            </a:r>
            <a:r>
              <a:rPr lang="hu-HU" sz="2000" dirty="0"/>
              <a:t> menüpontban kikapcsolhatóak, megjeleníthetőek az elemek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8AC4ECE-2797-45B9-B4B0-08E8731C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CAE-4D16-4BBC-93F0-A105DC3EB317}" type="slidenum">
              <a:rPr lang="hu-HU" smtClean="0"/>
              <a:t>19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B7C8999-728F-45CA-979A-05E0623C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647" y="1489988"/>
            <a:ext cx="7506206" cy="4387284"/>
          </a:xfrm>
          <a:prstGeom prst="rect">
            <a:avLst/>
          </a:prstGeom>
        </p:spPr>
      </p:pic>
      <p:sp>
        <p:nvSpPr>
          <p:cNvPr id="11" name="Beszédbuborék: ellipszis 10">
            <a:extLst>
              <a:ext uri="{FF2B5EF4-FFF2-40B4-BE49-F238E27FC236}">
                <a16:creationId xmlns:a16="http://schemas.microsoft.com/office/drawing/2014/main" id="{C0636CFA-931E-4BA2-AD1C-9FD63FA52566}"/>
              </a:ext>
            </a:extLst>
          </p:cNvPr>
          <p:cNvSpPr/>
          <p:nvPr/>
        </p:nvSpPr>
        <p:spPr>
          <a:xfrm>
            <a:off x="549492" y="580825"/>
            <a:ext cx="2309740" cy="814603"/>
          </a:xfrm>
          <a:prstGeom prst="wedgeEllipseCallout">
            <a:avLst>
              <a:gd name="adj1" fmla="val 46586"/>
              <a:gd name="adj2" fmla="val 69168"/>
            </a:avLst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/>
              <a:t>Menüsor </a:t>
            </a:r>
            <a:br>
              <a:rPr lang="hu-HU" sz="2000" dirty="0"/>
            </a:br>
            <a:r>
              <a:rPr lang="hu-HU" sz="2000" i="1" dirty="0"/>
              <a:t>(</a:t>
            </a:r>
            <a:r>
              <a:rPr lang="hu-HU" sz="2000" i="1" dirty="0" err="1"/>
              <a:t>Menu</a:t>
            </a:r>
            <a:r>
              <a:rPr lang="hu-HU" sz="2000" i="1" dirty="0"/>
              <a:t> bar)</a:t>
            </a:r>
          </a:p>
        </p:txBody>
      </p:sp>
      <p:sp>
        <p:nvSpPr>
          <p:cNvPr id="12" name="Beszédbuborék: ellipszis 11">
            <a:extLst>
              <a:ext uri="{FF2B5EF4-FFF2-40B4-BE49-F238E27FC236}">
                <a16:creationId xmlns:a16="http://schemas.microsoft.com/office/drawing/2014/main" id="{2F7A2796-040C-4E46-BC95-76220E07ED85}"/>
              </a:ext>
            </a:extLst>
          </p:cNvPr>
          <p:cNvSpPr/>
          <p:nvPr/>
        </p:nvSpPr>
        <p:spPr>
          <a:xfrm>
            <a:off x="3109751" y="5050853"/>
            <a:ext cx="1872766" cy="988400"/>
          </a:xfrm>
          <a:prstGeom prst="wedgeEllipseCallou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/>
              <a:t>Státusz sor</a:t>
            </a:r>
            <a:br>
              <a:rPr lang="hu-HU" sz="2000" dirty="0"/>
            </a:br>
            <a:r>
              <a:rPr lang="hu-HU" sz="2000" i="1" dirty="0"/>
              <a:t>(Status bar)</a:t>
            </a:r>
          </a:p>
        </p:txBody>
      </p:sp>
      <p:sp>
        <p:nvSpPr>
          <p:cNvPr id="13" name="Beszédbuborék: ellipszis 12">
            <a:extLst>
              <a:ext uri="{FF2B5EF4-FFF2-40B4-BE49-F238E27FC236}">
                <a16:creationId xmlns:a16="http://schemas.microsoft.com/office/drawing/2014/main" id="{7BCA869F-361F-49E9-89E8-EB034D87FD50}"/>
              </a:ext>
            </a:extLst>
          </p:cNvPr>
          <p:cNvSpPr/>
          <p:nvPr/>
        </p:nvSpPr>
        <p:spPr>
          <a:xfrm>
            <a:off x="527384" y="2982858"/>
            <a:ext cx="2331848" cy="1268191"/>
          </a:xfrm>
          <a:prstGeom prst="wedgeEllipseCallout">
            <a:avLst>
              <a:gd name="adj1" fmla="val 37676"/>
              <a:gd name="adj2" fmla="val 88447"/>
            </a:avLst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/>
              <a:t>Tevékenység panel</a:t>
            </a:r>
            <a:br>
              <a:rPr lang="hu-HU" sz="2000" dirty="0"/>
            </a:br>
            <a:r>
              <a:rPr lang="hu-HU" sz="2000" i="1" dirty="0"/>
              <a:t>(</a:t>
            </a:r>
            <a:r>
              <a:rPr lang="hu-HU" sz="2000" i="1" dirty="0" err="1"/>
              <a:t>Activity</a:t>
            </a:r>
            <a:r>
              <a:rPr lang="hu-HU" sz="2000" i="1" dirty="0"/>
              <a:t> bar)</a:t>
            </a:r>
          </a:p>
        </p:txBody>
      </p:sp>
      <p:sp>
        <p:nvSpPr>
          <p:cNvPr id="14" name="Beszédbuborék: ellipszis 13">
            <a:extLst>
              <a:ext uri="{FF2B5EF4-FFF2-40B4-BE49-F238E27FC236}">
                <a16:creationId xmlns:a16="http://schemas.microsoft.com/office/drawing/2014/main" id="{5826809E-F5EA-4D0D-9DD0-78B29B9ECAD9}"/>
              </a:ext>
            </a:extLst>
          </p:cNvPr>
          <p:cNvSpPr/>
          <p:nvPr/>
        </p:nvSpPr>
        <p:spPr>
          <a:xfrm>
            <a:off x="3143114" y="2776606"/>
            <a:ext cx="1872766" cy="1101640"/>
          </a:xfrm>
          <a:prstGeom prst="wedgeEllipseCallou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/>
              <a:t>Oldalsáv</a:t>
            </a:r>
            <a:br>
              <a:rPr lang="hu-HU" sz="2000" dirty="0"/>
            </a:br>
            <a:r>
              <a:rPr lang="hu-HU" sz="2000" i="1" dirty="0"/>
              <a:t>(</a:t>
            </a:r>
            <a:r>
              <a:rPr lang="hu-HU" sz="2000" i="1" dirty="0" err="1"/>
              <a:t>Side</a:t>
            </a:r>
            <a:r>
              <a:rPr lang="hu-HU" sz="2000" i="1" dirty="0"/>
              <a:t> bar)</a:t>
            </a:r>
          </a:p>
        </p:txBody>
      </p:sp>
      <p:sp>
        <p:nvSpPr>
          <p:cNvPr id="15" name="Beszédbuborék: ellipszis 14">
            <a:extLst>
              <a:ext uri="{FF2B5EF4-FFF2-40B4-BE49-F238E27FC236}">
                <a16:creationId xmlns:a16="http://schemas.microsoft.com/office/drawing/2014/main" id="{378FE1D2-B9FB-4361-B6ED-9AA5B8A569B6}"/>
              </a:ext>
            </a:extLst>
          </p:cNvPr>
          <p:cNvSpPr/>
          <p:nvPr/>
        </p:nvSpPr>
        <p:spPr>
          <a:xfrm>
            <a:off x="5796365" y="3600969"/>
            <a:ext cx="1955819" cy="1268191"/>
          </a:xfrm>
          <a:prstGeom prst="wedgeEllipseCallout">
            <a:avLst>
              <a:gd name="adj1" fmla="val -14447"/>
              <a:gd name="adj2" fmla="val -106578"/>
            </a:avLst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Szerkesztő terület</a:t>
            </a:r>
            <a:br>
              <a:rPr lang="hu-HU" dirty="0"/>
            </a:br>
            <a:r>
              <a:rPr lang="hu-HU" i="1" dirty="0"/>
              <a:t>(Editor </a:t>
            </a:r>
            <a:r>
              <a:rPr lang="hu-HU" i="1" dirty="0" err="1"/>
              <a:t>area</a:t>
            </a:r>
            <a:r>
              <a:rPr lang="hu-HU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57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02"/>
    </mc:Choice>
    <mc:Fallback xmlns="">
      <p:transition spd="slow" advTm="6130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BF8C60-CF11-8F2D-98E6-11FDBAD0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fogunk csinálni?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9EB3C11-D113-2C19-8ADA-E84636703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Honnan, hova jutunk el?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44F590E-C4BE-BCA0-75BA-53BA5AB9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4551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41BA1C-1634-EA91-6CE7-D55E7FB9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Emmet</a:t>
            </a:r>
            <a:r>
              <a:rPr lang="hu-HU" dirty="0"/>
              <a:t> rövidítések használata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5AC3E7-5831-B8A6-3147-FC86175EB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</a:t>
            </a:r>
            <a:r>
              <a:rPr lang="hu-HU" b="1" dirty="0" err="1"/>
              <a:t>Emmet</a:t>
            </a:r>
            <a:r>
              <a:rPr lang="hu-HU" dirty="0"/>
              <a:t> bővítmény nevét egy evolúciós biológiából származó fogalom, a </a:t>
            </a:r>
            <a:r>
              <a:rPr lang="hu-HU" b="1" dirty="0"/>
              <a:t>"</a:t>
            </a:r>
            <a:r>
              <a:rPr lang="hu-HU" b="1" dirty="0" err="1"/>
              <a:t>Emmet</a:t>
            </a:r>
            <a:r>
              <a:rPr lang="hu-HU" b="1" dirty="0"/>
              <a:t> </a:t>
            </a:r>
            <a:r>
              <a:rPr lang="hu-HU" b="1" dirty="0" err="1"/>
              <a:t>hypothesis</a:t>
            </a:r>
            <a:r>
              <a:rPr lang="hu-HU" b="1" dirty="0"/>
              <a:t>"</a:t>
            </a:r>
            <a:r>
              <a:rPr lang="hu-HU" dirty="0"/>
              <a:t> inspirálta, amely a komplex struktúrák gyors növekedésével kapcsolatos. </a:t>
            </a:r>
          </a:p>
          <a:p>
            <a:r>
              <a:rPr lang="hu-HU" dirty="0"/>
              <a:t>Az </a:t>
            </a:r>
            <a:r>
              <a:rPr lang="hu-HU" dirty="0" err="1"/>
              <a:t>Emmet</a:t>
            </a:r>
            <a:r>
              <a:rPr lang="hu-HU" dirty="0"/>
              <a:t> a </a:t>
            </a:r>
            <a:r>
              <a:rPr lang="hu-HU" b="1" dirty="0"/>
              <a:t>Zen </a:t>
            </a:r>
            <a:r>
              <a:rPr lang="hu-HU" b="1" dirty="0" err="1"/>
              <a:t>Coding</a:t>
            </a:r>
            <a:r>
              <a:rPr lang="hu-HU" dirty="0"/>
              <a:t> nevű projekt továbbfejlesztése. </a:t>
            </a:r>
          </a:p>
          <a:p>
            <a:r>
              <a:rPr lang="hu-HU" dirty="0"/>
              <a:t>A névváltás során olyan nevet kerestek, amely kifejezi az eszköz célját: a HTML és CSS struktúrák gyors és hatékony generálását, hasonlóan ahhoz, ahogyan egy organizmus gyorsan fejlődik és terjeszkedik.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F5E050A-355F-0001-9344-E85E63BB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20</a:t>
            </a:fld>
            <a:endParaRPr lang="hu-HU"/>
          </a:p>
        </p:txBody>
      </p:sp>
      <p:pic>
        <p:nvPicPr>
          <p:cNvPr id="5122" name="Picture 2" descr="ChatGPT Logo, symbol, meaning, history, PNG, brand">
            <a:extLst>
              <a:ext uri="{FF2B5EF4-FFF2-40B4-BE49-F238E27FC236}">
                <a16:creationId xmlns:a16="http://schemas.microsoft.com/office/drawing/2014/main" id="{8C18013F-47BF-7B3B-E8DC-6B3CA1BA0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6011687"/>
            <a:ext cx="792088" cy="73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1AF0EAB-CD0E-87FD-4429-D87329869B8C}"/>
              </a:ext>
            </a:extLst>
          </p:cNvPr>
          <p:cNvSpPr txBox="1"/>
          <p:nvPr/>
        </p:nvSpPr>
        <p:spPr>
          <a:xfrm>
            <a:off x="1559496" y="6232666"/>
            <a:ext cx="175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Forrás: </a:t>
            </a:r>
            <a:r>
              <a:rPr lang="hu-HU" dirty="0" err="1"/>
              <a:t>ChatGPT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80955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églalap 13">
            <a:extLst>
              <a:ext uri="{FF2B5EF4-FFF2-40B4-BE49-F238E27FC236}">
                <a16:creationId xmlns:a16="http://schemas.microsoft.com/office/drawing/2014/main" id="{C459520D-8E75-0FB8-7DEB-F8FA89B0D5AC}"/>
              </a:ext>
            </a:extLst>
          </p:cNvPr>
          <p:cNvSpPr/>
          <p:nvPr/>
        </p:nvSpPr>
        <p:spPr>
          <a:xfrm>
            <a:off x="5128100" y="1628800"/>
            <a:ext cx="6528891" cy="38164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DDB25D50-ACA2-D2A3-D7F2-4CA11E74451B}"/>
              </a:ext>
            </a:extLst>
          </p:cNvPr>
          <p:cNvSpPr/>
          <p:nvPr/>
        </p:nvSpPr>
        <p:spPr>
          <a:xfrm>
            <a:off x="527383" y="1628800"/>
            <a:ext cx="4341158" cy="381642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6B72DEC-1EF9-22F8-D1C7-31C1018B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Emmet</a:t>
            </a:r>
            <a:r>
              <a:rPr lang="hu-HU" dirty="0"/>
              <a:t> példák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F5C1FDA-8DF5-1127-2428-376FB0A8C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761" y="3339283"/>
            <a:ext cx="2472273" cy="792087"/>
          </a:xfrm>
        </p:spPr>
        <p:txBody>
          <a:bodyPr/>
          <a:lstStyle/>
          <a:p>
            <a:pPr marL="0" indent="0">
              <a:buNone/>
            </a:pPr>
            <a:r>
              <a:rPr lang="hu-HU" sz="19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hu-HU" sz="1900" b="1" dirty="0">
                <a:solidFill>
                  <a:srgbClr val="800000"/>
                </a:solidFill>
                <a:latin typeface="Consolas" panose="020B0609020204030204" pitchFamily="49" charset="0"/>
              </a:rPr>
              <a:t>&gt;li*5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E98A95C-A460-9CDA-D35C-6A84D9725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21</a:t>
            </a:fld>
            <a:endParaRPr lang="hu-HU"/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8BDC174D-F532-C29C-DAB8-3972DC35E71F}"/>
              </a:ext>
            </a:extLst>
          </p:cNvPr>
          <p:cNvSpPr txBox="1">
            <a:spLocks/>
          </p:cNvSpPr>
          <p:nvPr/>
        </p:nvSpPr>
        <p:spPr>
          <a:xfrm>
            <a:off x="2692551" y="2344452"/>
            <a:ext cx="2232248" cy="2385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&lt;li&gt;&lt;/li&gt;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&lt;li&gt;&lt;/li&gt;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&lt;li&gt;&lt;/li&gt;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&lt;li&gt;&lt;/li&gt;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&lt;li&gt;&lt;/li&gt;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Nyíl: jobbra mutató 8">
            <a:extLst>
              <a:ext uri="{FF2B5EF4-FFF2-40B4-BE49-F238E27FC236}">
                <a16:creationId xmlns:a16="http://schemas.microsoft.com/office/drawing/2014/main" id="{EDE6112C-5050-717B-B271-592C622E0A49}"/>
              </a:ext>
            </a:extLst>
          </p:cNvPr>
          <p:cNvSpPr/>
          <p:nvPr/>
        </p:nvSpPr>
        <p:spPr>
          <a:xfrm>
            <a:off x="2121898" y="3339283"/>
            <a:ext cx="576064" cy="36004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artalom helye 2">
            <a:extLst>
              <a:ext uri="{FF2B5EF4-FFF2-40B4-BE49-F238E27FC236}">
                <a16:creationId xmlns:a16="http://schemas.microsoft.com/office/drawing/2014/main" id="{C4961D98-C4BD-FA9B-C308-479A78E1D070}"/>
              </a:ext>
            </a:extLst>
          </p:cNvPr>
          <p:cNvSpPr txBox="1">
            <a:spLocks/>
          </p:cNvSpPr>
          <p:nvPr/>
        </p:nvSpPr>
        <p:spPr>
          <a:xfrm>
            <a:off x="5467952" y="3339283"/>
            <a:ext cx="2472273" cy="477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sz="20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hu-HU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sz="20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li#elem</a:t>
            </a:r>
            <a:r>
              <a:rPr lang="hu-HU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$*5</a:t>
            </a: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59F197B-9513-98C9-D1DE-72FC0C85C140}"/>
              </a:ext>
            </a:extLst>
          </p:cNvPr>
          <p:cNvSpPr txBox="1">
            <a:spLocks/>
          </p:cNvSpPr>
          <p:nvPr/>
        </p:nvSpPr>
        <p:spPr>
          <a:xfrm>
            <a:off x="7986379" y="2159223"/>
            <a:ext cx="3553511" cy="2916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"elem1"</a:t>
            </a:r>
            <a:r>
              <a:rPr lang="it-IT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"elem2"</a:t>
            </a:r>
            <a:r>
              <a:rPr lang="it-IT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"elem3"</a:t>
            </a:r>
            <a:r>
              <a:rPr lang="it-IT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"elem4"</a:t>
            </a:r>
            <a:r>
              <a:rPr lang="it-IT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"elem5"</a:t>
            </a:r>
            <a:r>
              <a:rPr lang="it-IT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Nyíl: jobbra mutató 11">
            <a:extLst>
              <a:ext uri="{FF2B5EF4-FFF2-40B4-BE49-F238E27FC236}">
                <a16:creationId xmlns:a16="http://schemas.microsoft.com/office/drawing/2014/main" id="{8B1192F5-8E0B-398E-0895-B335B2E6BB2C}"/>
              </a:ext>
            </a:extLst>
          </p:cNvPr>
          <p:cNvSpPr/>
          <p:nvPr/>
        </p:nvSpPr>
        <p:spPr>
          <a:xfrm>
            <a:off x="7793376" y="3339283"/>
            <a:ext cx="576064" cy="36004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2347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F45310-639A-0333-03DF-2947DFD9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hasznos kiterjesztések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B112F8E-3968-CE60-DEF9-6EE10515B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9313033" cy="4752527"/>
          </a:xfrm>
        </p:spPr>
        <p:txBody>
          <a:bodyPr>
            <a:normAutofit lnSpcReduction="10000"/>
          </a:bodyPr>
          <a:lstStyle/>
          <a:p>
            <a:r>
              <a:rPr lang="hu-HU" b="1" dirty="0" err="1"/>
              <a:t>Live</a:t>
            </a:r>
            <a:r>
              <a:rPr lang="hu-HU" b="1" dirty="0"/>
              <a:t> server:</a:t>
            </a:r>
            <a:r>
              <a:rPr lang="hu-HU" dirty="0"/>
              <a:t> a forráskód mentése után mindjárt láthatjuk az eredményt a böngészőprogramban.</a:t>
            </a:r>
          </a:p>
          <a:p>
            <a:r>
              <a:rPr lang="hu-HU" dirty="0"/>
              <a:t>Telepítés:</a:t>
            </a:r>
          </a:p>
          <a:p>
            <a:pPr lvl="1"/>
            <a:r>
              <a:rPr lang="hu-HU" dirty="0"/>
              <a:t>Kattintsunk az </a:t>
            </a:r>
            <a:r>
              <a:rPr lang="hu-HU" dirty="0" err="1"/>
              <a:t>Extensions</a:t>
            </a:r>
            <a:r>
              <a:rPr lang="hu-HU" dirty="0"/>
              <a:t> (Bővítmények) ikonra!</a:t>
            </a:r>
          </a:p>
          <a:p>
            <a:pPr lvl="1"/>
            <a:r>
              <a:rPr lang="hu-HU" dirty="0"/>
              <a:t>Keressünk rá a </a:t>
            </a:r>
            <a:r>
              <a:rPr lang="hu-HU" b="1" dirty="0" err="1"/>
              <a:t>Live</a:t>
            </a:r>
            <a:r>
              <a:rPr lang="hu-HU" b="1" dirty="0"/>
              <a:t> Server </a:t>
            </a:r>
            <a:r>
              <a:rPr lang="hu-HU" dirty="0"/>
              <a:t>bővítményre, és telepítsük!</a:t>
            </a:r>
          </a:p>
          <a:p>
            <a:r>
              <a:rPr lang="hu-HU" dirty="0"/>
              <a:t>Használat</a:t>
            </a:r>
          </a:p>
          <a:p>
            <a:pPr lvl="1"/>
            <a:r>
              <a:rPr lang="hu-HU" dirty="0"/>
              <a:t>A VSC ablak jobb alsó sarkában megjelenik a </a:t>
            </a:r>
            <a:r>
              <a:rPr lang="hu-HU" b="1" dirty="0"/>
              <a:t>Go </a:t>
            </a:r>
            <a:r>
              <a:rPr lang="hu-HU" b="1" dirty="0" err="1"/>
              <a:t>live</a:t>
            </a:r>
            <a:r>
              <a:rPr lang="hu-HU" b="1" dirty="0"/>
              <a:t> </a:t>
            </a:r>
            <a:r>
              <a:rPr lang="hu-HU" dirty="0"/>
              <a:t>felirat.</a:t>
            </a:r>
          </a:p>
          <a:p>
            <a:pPr lvl="1"/>
            <a:r>
              <a:rPr lang="hu-HU" dirty="0"/>
              <a:t>Rákattintva megjelenik a böngészőprogramban az eredmény. </a:t>
            </a:r>
          </a:p>
          <a:p>
            <a:pPr lvl="2"/>
            <a:r>
              <a:rPr lang="hu-HU" dirty="0"/>
              <a:t>Akkor működik, ha a programban egy mappát (vagy munkaterületet) nyitottunk meg.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725A641-5A88-6D48-34AB-F67E6CB3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22</a:t>
            </a:fld>
            <a:endParaRPr lang="hu-HU"/>
          </a:p>
        </p:txBody>
      </p:sp>
      <p:pic>
        <p:nvPicPr>
          <p:cNvPr id="1026" name="Picture 2" descr="Live Server">
            <a:extLst>
              <a:ext uri="{FF2B5EF4-FFF2-40B4-BE49-F238E27FC236}">
                <a16:creationId xmlns:a16="http://schemas.microsoft.com/office/drawing/2014/main" id="{519B8D56-EEB0-7F8B-7314-23729F0E2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1196752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50B2A32-33E3-A9EF-5904-7FB6742A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2852936"/>
            <a:ext cx="551018" cy="57606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1BA7EDF1-B58D-25D0-9759-DB2B11E88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280" y="4407011"/>
            <a:ext cx="1305504" cy="498153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AEA5B6FD-3726-A51E-88FD-1E6A38205802}"/>
              </a:ext>
            </a:extLst>
          </p:cNvPr>
          <p:cNvSpPr txBox="1"/>
          <p:nvPr/>
        </p:nvSpPr>
        <p:spPr>
          <a:xfrm>
            <a:off x="623392" y="6381328"/>
            <a:ext cx="8496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5"/>
              </a:rPr>
              <a:t>https://marketplace.visualstudio.com/items?itemName=ritwickdey.LiveServer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3756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98B17-2B7B-B405-2D5E-BC0DBF57F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013DFA-E51B-FCC8-88D0-4EF2F093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hasznos kiterjesztések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9BE56A-B418-8BB6-B1FA-4FC235361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9313033" cy="4752527"/>
          </a:xfrm>
        </p:spPr>
        <p:txBody>
          <a:bodyPr/>
          <a:lstStyle/>
          <a:p>
            <a:r>
              <a:rPr lang="hu-HU" b="1" dirty="0" err="1"/>
              <a:t>htmltagwrap</a:t>
            </a:r>
            <a:r>
              <a:rPr lang="hu-HU" b="1" dirty="0"/>
              <a:t>:</a:t>
            </a:r>
            <a:r>
              <a:rPr lang="hu-HU" dirty="0"/>
              <a:t> a forráskódban kijelölt szöveget körbe tudjuk zárni HTML címkével.</a:t>
            </a:r>
          </a:p>
          <a:p>
            <a:r>
              <a:rPr lang="hu-HU" dirty="0"/>
              <a:t>Telepítés:</a:t>
            </a:r>
          </a:p>
          <a:p>
            <a:pPr lvl="1"/>
            <a:r>
              <a:rPr lang="hu-HU" dirty="0"/>
              <a:t>Kattintsunk az </a:t>
            </a:r>
            <a:r>
              <a:rPr lang="hu-HU" dirty="0" err="1"/>
              <a:t>Extensions</a:t>
            </a:r>
            <a:r>
              <a:rPr lang="hu-HU" dirty="0"/>
              <a:t> (Bővítmények) ikonra!</a:t>
            </a:r>
          </a:p>
          <a:p>
            <a:pPr lvl="1"/>
            <a:r>
              <a:rPr lang="hu-HU" dirty="0"/>
              <a:t>Keressünk rá a </a:t>
            </a:r>
            <a:r>
              <a:rPr lang="hu-HU" b="1" dirty="0" err="1"/>
              <a:t>htmltagwrap</a:t>
            </a:r>
            <a:r>
              <a:rPr lang="hu-HU" b="1" dirty="0"/>
              <a:t> </a:t>
            </a:r>
            <a:r>
              <a:rPr lang="hu-HU" dirty="0"/>
              <a:t>bővítményre, és telepítsük!</a:t>
            </a:r>
          </a:p>
          <a:p>
            <a:r>
              <a:rPr lang="hu-HU" dirty="0"/>
              <a:t>Használat</a:t>
            </a:r>
          </a:p>
          <a:p>
            <a:pPr lvl="1"/>
            <a:r>
              <a:rPr lang="hu-HU" dirty="0"/>
              <a:t>Jelöljük ki a szöveget!</a:t>
            </a:r>
          </a:p>
          <a:p>
            <a:pPr lvl="1"/>
            <a:r>
              <a:rPr lang="hu-HU" dirty="0"/>
              <a:t>Nyomjuk meg az "Alt + W" („Mac: </a:t>
            </a:r>
            <a:r>
              <a:rPr lang="hu-HU" dirty="0" err="1"/>
              <a:t>Option</a:t>
            </a:r>
            <a:r>
              <a:rPr lang="hu-HU" dirty="0"/>
              <a:t> + W") gyorsbillentyűt!</a:t>
            </a:r>
          </a:p>
          <a:p>
            <a:pPr lvl="1"/>
            <a:r>
              <a:rPr lang="hu-HU" dirty="0"/>
              <a:t>Írjuk be, hogy milyen címkével szeretnénk körbe zárni a szöveget!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C8E1C87-EE30-3EA7-E64B-FF61BF35A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23</a:t>
            </a:fld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7C94771C-CA05-2DB2-0801-2213C2E2E22E}"/>
              </a:ext>
            </a:extLst>
          </p:cNvPr>
          <p:cNvSpPr txBox="1"/>
          <p:nvPr/>
        </p:nvSpPr>
        <p:spPr>
          <a:xfrm>
            <a:off x="527383" y="6381328"/>
            <a:ext cx="859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https://marketplace.visualstudio.com/items?itemName=bradgashler.htmltagwrap</a:t>
            </a:r>
            <a:r>
              <a:rPr lang="hu-HU" dirty="0"/>
              <a:t> </a:t>
            </a:r>
          </a:p>
        </p:txBody>
      </p:sp>
      <p:pic>
        <p:nvPicPr>
          <p:cNvPr id="2050" name="Picture 2" descr="htmltagwrap">
            <a:extLst>
              <a:ext uri="{FF2B5EF4-FFF2-40B4-BE49-F238E27FC236}">
                <a16:creationId xmlns:a16="http://schemas.microsoft.com/office/drawing/2014/main" id="{E975598D-27CE-B838-78CD-05C0786E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118" y="1700808"/>
            <a:ext cx="1999848" cy="199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ED10F7A-0288-16CC-4542-BDFF908F0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152" y="3051252"/>
            <a:ext cx="551018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5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FE19F0-232C-DEC9-5518-7FD1D53D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Alapcsomag letöltése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C5D90A3-98B5-1FBC-9E29-78C60AAAC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Ismerkedés a tartalommal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89542B5-A876-2877-E316-FF8480DCC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8456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E3A27E1A-E8C8-454A-3649-5529CEF0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Alapcsomag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32641F1-8F8D-4ACE-3F97-094B4D897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4" y="1628801"/>
            <a:ext cx="6816754" cy="4752527"/>
          </a:xfrm>
        </p:spPr>
        <p:txBody>
          <a:bodyPr/>
          <a:lstStyle/>
          <a:p>
            <a:r>
              <a:rPr lang="hu-HU" dirty="0"/>
              <a:t>Töltsük le az alábbi alapcsomagot (</a:t>
            </a:r>
            <a:r>
              <a:rPr lang="hu-HU" dirty="0" err="1"/>
              <a:t>Canvas</a:t>
            </a:r>
            <a:r>
              <a:rPr lang="hu-HU" dirty="0"/>
              <a:t> LMS-ben is elérhető) és tömörítsük ki!</a:t>
            </a:r>
            <a:br>
              <a:rPr lang="hu-HU" dirty="0"/>
            </a:br>
            <a:r>
              <a:rPr lang="hu-HU" sz="40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https://bit.ly/</a:t>
            </a:r>
            <a:br>
              <a:rPr lang="hu-HU" sz="40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</a:br>
            <a:r>
              <a:rPr lang="hu-HU" sz="40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4hwv8Tk</a:t>
            </a:r>
            <a:r>
              <a:rPr lang="hu-HU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8775917-9B99-8F77-3F5F-6AF32676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25</a:t>
            </a:fld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F45AA84-321E-406E-1524-5536BB36EFFF}"/>
              </a:ext>
            </a:extLst>
          </p:cNvPr>
          <p:cNvSpPr txBox="1"/>
          <p:nvPr/>
        </p:nvSpPr>
        <p:spPr>
          <a:xfrm>
            <a:off x="535007" y="5588946"/>
            <a:ext cx="11129609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hu-HU" sz="2400" dirty="0"/>
              <a:t>Munkánk során több alapcsomagot is használunk majd, hogy a gyakorlaton az ismétlődő feladatok megoldása helyett az új ismeretekre koncentrálhassunk! (pl. nem fogjuk ugyanazt a táblázatot elkészíteni négyszer)</a:t>
            </a:r>
          </a:p>
        </p:txBody>
      </p:sp>
      <p:pic>
        <p:nvPicPr>
          <p:cNvPr id="3074" name="Picture 2" descr="Free Student Woman photo and picture">
            <a:extLst>
              <a:ext uri="{FF2B5EF4-FFF2-40B4-BE49-F238E27FC236}">
                <a16:creationId xmlns:a16="http://schemas.microsoft.com/office/drawing/2014/main" id="{B2A5A376-5A03-CB71-CBC7-6AEC1D26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371" y="1628801"/>
            <a:ext cx="4025245" cy="28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959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2D19F0-09C0-FA60-0479-7FF2EF010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Nyissuk meg a mappát a VSC-ben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DC0C8D-29FA-36BF-A6F3-0B00D356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7296809" cy="475252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hu-HU" b="1" dirty="0"/>
              <a:t>File / Open </a:t>
            </a:r>
            <a:r>
              <a:rPr lang="hu-HU" b="1" dirty="0" err="1"/>
              <a:t>folder</a:t>
            </a:r>
            <a:r>
              <a:rPr lang="hu-HU" b="1" dirty="0"/>
              <a:t> </a:t>
            </a:r>
            <a:r>
              <a:rPr lang="hu-HU" dirty="0"/>
              <a:t>menüpont kiválasztása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Mappa kiválasztása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Az Explorer (intéző) panelen megjelenik a mappa tartalma</a:t>
            </a:r>
          </a:p>
          <a:p>
            <a:pPr marL="514350" indent="-514350">
              <a:buFont typeface="+mj-lt"/>
              <a:buAutoNum type="arabicPeriod"/>
            </a:pP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10F0B83-4761-CE4A-0D96-D72355C4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26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5E72371-0A49-FFDD-5134-707E0A8DD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767" y="1556793"/>
            <a:ext cx="3324225" cy="195262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239B148-3D0B-D3C6-7D93-EC3B4A5C452B}"/>
              </a:ext>
            </a:extLst>
          </p:cNvPr>
          <p:cNvSpPr txBox="1"/>
          <p:nvPr/>
        </p:nvSpPr>
        <p:spPr>
          <a:xfrm>
            <a:off x="911424" y="3798059"/>
            <a:ext cx="1074556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dirty="0"/>
              <a:t>Tartalom</a:t>
            </a:r>
          </a:p>
          <a:p>
            <a:pPr lvl="1"/>
            <a:r>
              <a:rPr lang="hu-H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design</a:t>
            </a:r>
            <a:r>
              <a:rPr lang="hu-HU" sz="2800" dirty="0"/>
              <a:t> mappa: 	Drótváztervek, tartalom, </a:t>
            </a:r>
            <a:r>
              <a:rPr lang="hu-HU" sz="2800" dirty="0" err="1"/>
              <a:t>mockup</a:t>
            </a:r>
            <a:endParaRPr lang="hu-HU" sz="2800" dirty="0"/>
          </a:p>
          <a:p>
            <a:pPr lvl="1"/>
            <a:r>
              <a:rPr lang="hu-HU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hu-HU" sz="2800" dirty="0"/>
              <a:t> mappa: 		Beillesztendő médiaelemek (képek, hang, videó)</a:t>
            </a:r>
          </a:p>
          <a:p>
            <a:pPr lvl="1"/>
            <a:r>
              <a:rPr lang="hu-HU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hu-HU" sz="2800" dirty="0"/>
              <a:t> mappa: 			Stíluslap állomány</a:t>
            </a:r>
          </a:p>
          <a:p>
            <a:pPr lvl="1"/>
            <a:r>
              <a:rPr lang="hu-HU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hu-HU" sz="2800" dirty="0"/>
              <a:t> mappa: 			</a:t>
            </a:r>
            <a:r>
              <a:rPr lang="hu-HU" sz="2800" dirty="0" err="1"/>
              <a:t>Javascript</a:t>
            </a:r>
            <a:r>
              <a:rPr lang="hu-HU" sz="2800" dirty="0"/>
              <a:t> állomány</a:t>
            </a:r>
          </a:p>
        </p:txBody>
      </p:sp>
    </p:spTree>
    <p:extLst>
      <p:ext uri="{BB962C8B-B14F-4D97-AF65-F5344CB8AC3E}">
        <p14:creationId xmlns:p14="http://schemas.microsoft.com/office/powerpoint/2010/main" val="3380248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9556A-D8D9-5281-A43A-C850368A2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7D369F-1DC5-9329-C389-2B3B1077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Ismerkedés a tartalommal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1E3BB1-2AA2-D129-F5B1-694740EA5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5784641" cy="5040559"/>
          </a:xfrm>
        </p:spPr>
        <p:txBody>
          <a:bodyPr>
            <a:normAutofit lnSpcReduction="10000"/>
          </a:bodyPr>
          <a:lstStyle/>
          <a:p>
            <a:r>
              <a:rPr lang="hu-HU" dirty="0"/>
              <a:t>A tartalom dokumentum állományként is elérhető.</a:t>
            </a:r>
          </a:p>
          <a:p>
            <a:r>
              <a:rPr lang="hu-HU" dirty="0"/>
              <a:t>Nyissuk meg a szövegszerkesztő alkalmazásban!</a:t>
            </a:r>
          </a:p>
          <a:p>
            <a:r>
              <a:rPr lang="hu-HU" dirty="0"/>
              <a:t>A címsorszintek jelzik a dokumentum szerkezetét.</a:t>
            </a:r>
          </a:p>
          <a:p>
            <a:r>
              <a:rPr lang="hu-HU" dirty="0"/>
              <a:t>A képek be vannak ágyazva. </a:t>
            </a:r>
          </a:p>
          <a:p>
            <a:r>
              <a:rPr lang="hu-HU" dirty="0"/>
              <a:t>A speciális elemek beágyazására vonatkozó információ is el van helyezve. pl. </a:t>
            </a:r>
            <a:br>
              <a:rPr lang="hu-HU" dirty="0"/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{hang beágyazása - socialnetwork.mp3}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15D860-9D33-5DCD-41E1-527E8771D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27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B96619B-C3FD-905C-509C-88A944D76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1647825"/>
            <a:ext cx="51149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65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F3814-3F51-A8FD-49E1-38FC11746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A034B8-C982-9485-27F3-E4D9D9D9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Ismerkedés a tartalommal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3CE9A4A-8330-6116-D170-489645087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77" y="1668355"/>
            <a:ext cx="4421695" cy="475252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hu-HU" dirty="0"/>
              <a:t>Nyissuk meg a weblap tartalmát leíró  Markdown állományt a VSC alkalmazásban!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Kattintsunk a megfelelő ikonra az előnézethez!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CD06E85-C0E5-DF50-B8AD-46983DC3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28</a:t>
            </a:fld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665114FC-B244-BA6E-B5A4-3C67A6A2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4911960"/>
            <a:ext cx="3781900" cy="129614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01E546A-826E-61BF-1423-32858B490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1772816"/>
            <a:ext cx="6890556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66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65C47054-42D7-CA8C-0B95-261EAC0E52EC}"/>
              </a:ext>
            </a:extLst>
          </p:cNvPr>
          <p:cNvSpPr/>
          <p:nvPr/>
        </p:nvSpPr>
        <p:spPr>
          <a:xfrm>
            <a:off x="547969" y="1617401"/>
            <a:ext cx="6216689" cy="1800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C229D9F-5594-61DB-24BC-84597D77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Markdown </a:t>
            </a:r>
            <a:r>
              <a:rPr lang="hu-HU" dirty="0">
                <a:sym typeface="Wingdings" panose="05000000000000000000" pitchFamily="2" charset="2"/>
              </a:rPr>
              <a:t></a:t>
            </a:r>
            <a:r>
              <a:rPr lang="hu-HU" dirty="0"/>
              <a:t> HTML konverzió?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7C05C65-E9A9-4882-E42B-B5D0F9B4F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69" y="3604983"/>
            <a:ext cx="6216689" cy="3031233"/>
          </a:xfrm>
        </p:spPr>
        <p:txBody>
          <a:bodyPr/>
          <a:lstStyle/>
          <a:p>
            <a:r>
              <a:rPr lang="hu-HU" dirty="0"/>
              <a:t>Ingyenes konverterek:</a:t>
            </a:r>
          </a:p>
          <a:p>
            <a:pPr lvl="1"/>
            <a:r>
              <a:rPr lang="hu-HU" dirty="0">
                <a:hlinkClick r:id="rId3"/>
              </a:rPr>
              <a:t>https://markdowntohtml.com/</a:t>
            </a:r>
            <a:r>
              <a:rPr lang="hu-HU" dirty="0"/>
              <a:t> </a:t>
            </a:r>
          </a:p>
          <a:p>
            <a:pPr lvl="1"/>
            <a:r>
              <a:rPr lang="hu-HU" dirty="0">
                <a:hlinkClick r:id="rId4"/>
              </a:rPr>
              <a:t>https://codebeautify.org/markdown-to-html</a:t>
            </a:r>
            <a:r>
              <a:rPr lang="hu-HU" dirty="0"/>
              <a:t> </a:t>
            </a:r>
          </a:p>
          <a:p>
            <a:pPr lvl="1"/>
            <a:r>
              <a:rPr lang="hu-HU" dirty="0">
                <a:hlinkClick r:id="rId5"/>
              </a:rPr>
              <a:t>https://marketplace.visualstudio.com/items?itemName=manuth.markdown-converter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7DBFD30-8B0B-803D-7824-4E2A1033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29</a:t>
            </a:fld>
            <a:endParaRPr lang="hu-HU"/>
          </a:p>
        </p:txBody>
      </p:sp>
      <p:pic>
        <p:nvPicPr>
          <p:cNvPr id="1026" name="Picture 2" descr="Free Mistake Error photo and picture">
            <a:extLst>
              <a:ext uri="{FF2B5EF4-FFF2-40B4-BE49-F238E27FC236}">
                <a16:creationId xmlns:a16="http://schemas.microsoft.com/office/drawing/2014/main" id="{243B31B8-D4A2-58B0-202D-D6E21BEAF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250" y="1617401"/>
            <a:ext cx="4672781" cy="30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C4442D3B-4866-1753-4DB9-7C71C8E11328}"/>
              </a:ext>
            </a:extLst>
          </p:cNvPr>
          <p:cNvSpPr txBox="1">
            <a:spLocks/>
          </p:cNvSpPr>
          <p:nvPr/>
        </p:nvSpPr>
        <p:spPr>
          <a:xfrm>
            <a:off x="867289" y="1749835"/>
            <a:ext cx="6000665" cy="1535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i="1" dirty="0"/>
              <a:t>„Miért nem konvertáljuk a Markdown nyelven leírt tartalmat HTML nyelvű tartalommá, és megyünk haza?” </a:t>
            </a:r>
          </a:p>
        </p:txBody>
      </p:sp>
    </p:spTree>
    <p:extLst>
      <p:ext uri="{BB962C8B-B14F-4D97-AF65-F5344CB8AC3E}">
        <p14:creationId xmlns:p14="http://schemas.microsoft.com/office/powerpoint/2010/main" val="2746604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fogunk csinálni?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60599D-6BF4-495B-84D7-F34A8DD8E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4848537" cy="4752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Az alapoktól felépítünk egy két oldalból álló, multimédiás elemeket és űrlapot tartalmazó weblapot, a HTML5 szabvány szerint.</a:t>
            </a:r>
          </a:p>
          <a:p>
            <a:pPr marL="0" indent="0">
              <a:buNone/>
            </a:pPr>
            <a:r>
              <a:rPr lang="hu-HU" dirty="0"/>
              <a:t>Ennek során megismerjük a legfontosabb HTML5 tageket és azon praktikákat, amellyel a kódszerkesztés hatékonyabbá tehető.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</a:t>
            </a:fld>
            <a:endParaRPr lang="hu-HU"/>
          </a:p>
        </p:txBody>
      </p:sp>
      <p:pic>
        <p:nvPicPr>
          <p:cNvPr id="7170" name="Picture 2" descr="Free Man Computer photo and picture">
            <a:extLst>
              <a:ext uri="{FF2B5EF4-FFF2-40B4-BE49-F238E27FC236}">
                <a16:creationId xmlns:a16="http://schemas.microsoft.com/office/drawing/2014/main" id="{494A71A4-3009-B681-1D32-D6EF02B96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520" y="1797843"/>
            <a:ext cx="6096000" cy="326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767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0078B-019F-1696-A102-4ACA75CDB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50C1F5-EB6A-21F6-227C-949F43224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Markdown </a:t>
            </a:r>
            <a:r>
              <a:rPr lang="hu-HU" dirty="0">
                <a:sym typeface="Wingdings" panose="05000000000000000000" pitchFamily="2" charset="2"/>
              </a:rPr>
              <a:t></a:t>
            </a:r>
            <a:r>
              <a:rPr lang="hu-HU" dirty="0"/>
              <a:t> HTML konverzió?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0982C1-6FAC-9D02-9B66-82711860F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5784641" cy="4032447"/>
          </a:xfrm>
        </p:spPr>
        <p:txBody>
          <a:bodyPr>
            <a:normAutofit fontScale="92500" lnSpcReduction="10000"/>
          </a:bodyPr>
          <a:lstStyle/>
          <a:p>
            <a:r>
              <a:rPr lang="hu-HU" b="1" dirty="0"/>
              <a:t>Azért NEM, mert</a:t>
            </a:r>
          </a:p>
          <a:p>
            <a:pPr lvl="1"/>
            <a:r>
              <a:rPr lang="hu-HU" dirty="0"/>
              <a:t>A HTML sokkal több lehetőséget biztosít a tartalom szemantikai leírására (szerkezet, jelentés), mint a Markdown.</a:t>
            </a:r>
          </a:p>
          <a:p>
            <a:pPr lvl="1"/>
            <a:r>
              <a:rPr lang="hu-HU" dirty="0"/>
              <a:t>A konverzióval nem készülünk fel a valódi webfejlesztési feladatokra.</a:t>
            </a:r>
          </a:p>
          <a:p>
            <a:r>
              <a:rPr lang="hu-HU" b="1" dirty="0"/>
              <a:t>Tanuljuk meg először szakszerűen használni a címkéket (tageket) és paramétereket! Ügyeljünk az akadálymentességre!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3807C11-1F6D-06A7-39BA-8268119C7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30</a:t>
            </a:fld>
            <a:endParaRPr lang="hu-HU"/>
          </a:p>
        </p:txBody>
      </p:sp>
      <p:pic>
        <p:nvPicPr>
          <p:cNvPr id="2050" name="Picture 2" descr="Free success gradually career illustration">
            <a:extLst>
              <a:ext uri="{FF2B5EF4-FFF2-40B4-BE49-F238E27FC236}">
                <a16:creationId xmlns:a16="http://schemas.microsoft.com/office/drawing/2014/main" id="{C70B40A0-43CE-9DE0-8E95-556DE32C5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141" y="1628801"/>
            <a:ext cx="4970851" cy="33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5C712DE4-CA74-AC51-506F-F1859C2BAB34}"/>
              </a:ext>
            </a:extLst>
          </p:cNvPr>
          <p:cNvSpPr txBox="1"/>
          <p:nvPr/>
        </p:nvSpPr>
        <p:spPr>
          <a:xfrm>
            <a:off x="808126" y="5696137"/>
            <a:ext cx="10801200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hu-HU" sz="2400" dirty="0"/>
              <a:t>Később (esetleg) használhatunk konvertert, de biztosan át kell alakítanunk, ki kell egészítenünk a kapott kódot!</a:t>
            </a:r>
          </a:p>
        </p:txBody>
      </p:sp>
    </p:spTree>
    <p:extLst>
      <p:ext uri="{BB962C8B-B14F-4D97-AF65-F5344CB8AC3E}">
        <p14:creationId xmlns:p14="http://schemas.microsoft.com/office/powerpoint/2010/main" val="3000136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DA1C6-FFAC-9925-5A01-028E8DA99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44B8CE-203F-0E93-EB02-F799B621C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(AI) használata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99F2AD5-9E95-B8A7-282A-0E6ECD9FE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3840425" cy="4032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/>
              <a:t>Ugyanez igaz az MI használatára!</a:t>
            </a:r>
          </a:p>
          <a:p>
            <a:pPr marL="0" indent="0">
              <a:buNone/>
            </a:pPr>
            <a:r>
              <a:rPr lang="hu-HU" sz="3200" dirty="0"/>
              <a:t>Kezdetben nem használjuk, csak később, amikor már kritikusan tudjuk szemlélni a kapott kódot.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8BBD2EC-7CA1-CA20-2222-E4826231A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31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EDB5D9E-03F0-F27C-42A5-28027A0E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210" y="1628801"/>
            <a:ext cx="7056782" cy="403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87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98990-332F-3DE7-BA44-23FB3091A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C7399B-F675-CE58-A01C-8F4518B5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Szemantika fontossága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72139E-0DE1-1A77-CBBC-D6996B344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9313033" cy="4752527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A feladat megoldása során mindig a </a:t>
            </a:r>
            <a:r>
              <a:rPr lang="hu-HU" b="1" dirty="0"/>
              <a:t>szemantikailag megfelelő tagek </a:t>
            </a:r>
            <a:r>
              <a:rPr lang="hu-HU" b="1" i="1" dirty="0"/>
              <a:t>(</a:t>
            </a:r>
            <a:r>
              <a:rPr lang="hu-HU" b="1" i="1" dirty="0" err="1"/>
              <a:t>tags</a:t>
            </a:r>
            <a:r>
              <a:rPr lang="hu-HU" b="1" i="1" dirty="0"/>
              <a:t>)</a:t>
            </a:r>
            <a:r>
              <a:rPr lang="hu-HU" b="1" dirty="0"/>
              <a:t> és paraméterek </a:t>
            </a:r>
            <a:r>
              <a:rPr lang="hu-HU" b="1" i="1" dirty="0"/>
              <a:t>(</a:t>
            </a:r>
            <a:r>
              <a:rPr lang="hu-HU" b="1" i="1" dirty="0" err="1"/>
              <a:t>attributes</a:t>
            </a:r>
            <a:r>
              <a:rPr lang="hu-HU" b="1" i="1" dirty="0"/>
              <a:t>)</a:t>
            </a:r>
            <a:r>
              <a:rPr lang="hu-HU" b="1" dirty="0"/>
              <a:t> </a:t>
            </a:r>
            <a:r>
              <a:rPr lang="hu-HU" dirty="0"/>
              <a:t>használatára törekszünk! </a:t>
            </a:r>
          </a:p>
          <a:p>
            <a:r>
              <a:rPr lang="hu-HU" b="1" dirty="0"/>
              <a:t>Előnyök</a:t>
            </a:r>
          </a:p>
          <a:p>
            <a:pPr lvl="1"/>
            <a:r>
              <a:rPr lang="hu-HU" dirty="0"/>
              <a:t>Algoritmikusan meghatározható, hogy az adott elem milyen szerepet tölt be az oldalon</a:t>
            </a:r>
          </a:p>
          <a:p>
            <a:pPr lvl="2"/>
            <a:r>
              <a:rPr lang="hu-HU" dirty="0"/>
              <a:t>Gépi feldolgozás hatékonyabbá válik (pl. képaláírás alapján hatékonyabb lehet a keresés, adott dátumra/időpontra könnyebben rá lehet keresni, stb.)</a:t>
            </a:r>
          </a:p>
          <a:p>
            <a:pPr lvl="2"/>
            <a:r>
              <a:rPr lang="hu-HU" dirty="0"/>
              <a:t>Egyenlő esélyű hozzáférés (akadálymentesség) biztosítása (navigáció, médiaelemek leírása, stb.)</a:t>
            </a:r>
          </a:p>
          <a:p>
            <a:pPr lvl="2"/>
            <a:r>
              <a:rPr lang="hu-HU" dirty="0"/>
              <a:t>Keresőoptimalizálás (SEO) vonatkozásában is nagyon előnyös.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69A69C5-56BF-895C-B433-9C1642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32</a:t>
            </a:fld>
            <a:endParaRPr lang="hu-HU"/>
          </a:p>
        </p:txBody>
      </p:sp>
      <p:pic>
        <p:nvPicPr>
          <p:cNvPr id="5" name="Picture 2" descr="W3C HTML5 Logo">
            <a:extLst>
              <a:ext uri="{FF2B5EF4-FFF2-40B4-BE49-F238E27FC236}">
                <a16:creationId xmlns:a16="http://schemas.microsoft.com/office/drawing/2014/main" id="{0E492D9F-9014-7FAD-A5E4-434A168C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492" y="177281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43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B2A66-582A-E543-22EA-55E82FD89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E5435C-E97D-932F-F94F-D385729E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Szabványosság ellenőrzésének fontossága (validáció)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E4F6111-8D85-231C-BF24-157FBC83A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8293401" cy="4752527"/>
          </a:xfrm>
        </p:spPr>
        <p:txBody>
          <a:bodyPr>
            <a:normAutofit/>
          </a:bodyPr>
          <a:lstStyle/>
          <a:p>
            <a:r>
              <a:rPr lang="hu-HU" b="0" i="0" dirty="0">
                <a:effectLst/>
              </a:rPr>
              <a:t>Segít elkerülni azokat a hibákat és hibákat a kódban, amelyek befolyásolhatják weboldalai működését, megjelenését és hozzáférhetőségét.</a:t>
            </a:r>
          </a:p>
          <a:p>
            <a:r>
              <a:rPr lang="hu-HU" dirty="0"/>
              <a:t>Szabványos kód esetén gyorsabban töltődik be a weboldal.</a:t>
            </a:r>
          </a:p>
          <a:p>
            <a:r>
              <a:rPr lang="hu-HU" dirty="0"/>
              <a:t>Javul a kód minősége, olvashatósága, karbantarthatósága.</a:t>
            </a:r>
          </a:p>
          <a:p>
            <a:r>
              <a:rPr lang="hu-HU" dirty="0"/>
              <a:t>A leendő munkaadónak (is) fontos jelzés, hogy mennyire igényes valaki a munkájával kapcsolatban.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48BF324-4954-32FC-E71F-0EABBDDD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33</a:t>
            </a:fld>
            <a:endParaRPr lang="hu-HU"/>
          </a:p>
        </p:txBody>
      </p:sp>
      <p:pic>
        <p:nvPicPr>
          <p:cNvPr id="3074" name="Picture 2" descr="Valid stamp flat icon Royalty Free Vector Image">
            <a:extLst>
              <a:ext uri="{FF2B5EF4-FFF2-40B4-BE49-F238E27FC236}">
                <a16:creationId xmlns:a16="http://schemas.microsoft.com/office/drawing/2014/main" id="{B66EB5D8-8764-37A0-86A6-23FBD71CB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-1665" r="-1530" b="7565"/>
          <a:stretch/>
        </p:blipFill>
        <p:spPr bwMode="auto">
          <a:xfrm>
            <a:off x="8824504" y="1648946"/>
            <a:ext cx="2867918" cy="293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927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89029-2DEA-8246-6728-81649D2D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5B559B0-B143-DFD8-9E38-AFCDD201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Validáló</a:t>
            </a:r>
            <a:r>
              <a:rPr lang="hu-HU" dirty="0"/>
              <a:t> eszköz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E673209-7115-F968-7947-328CB56EB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>
                <a:hlinkClick r:id="rId2"/>
              </a:rPr>
              <a:t>https://validator.w3.org/</a:t>
            </a:r>
            <a:r>
              <a:rPr lang="hu-HU" dirty="0"/>
              <a:t> oldal segítségével ellenőrizhetjük a </a:t>
            </a:r>
            <a:r>
              <a:rPr lang="hu-HU" dirty="0" err="1"/>
              <a:t>szabványosságot</a:t>
            </a:r>
            <a:r>
              <a:rPr lang="hu-HU" dirty="0"/>
              <a:t>. Ezt nevezzük </a:t>
            </a:r>
            <a:r>
              <a:rPr lang="hu-HU" dirty="0" err="1"/>
              <a:t>validálásnak</a:t>
            </a:r>
            <a:r>
              <a:rPr lang="hu-HU" dirty="0"/>
              <a:t>.</a:t>
            </a:r>
          </a:p>
          <a:p>
            <a:r>
              <a:rPr lang="hu-HU" dirty="0"/>
              <a:t>A weboldalak elenyésző kisebbsége szabványos. Sok népszerű CMS rendszer sem generál alapból szabványos kódot.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7F2C28A-D1B2-A32B-4574-9DC6DABE1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34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C889296-8049-DB26-CE73-9AA41F838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3646709"/>
            <a:ext cx="8384631" cy="31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53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8E7B8-F53B-88B2-D25A-5B9ED3D51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229AFA-58BA-F164-0FAD-89FF35821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Kezdőlap kialakítása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7567995-9239-BBB8-00B0-B99EAAF66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B663412-1B6E-754C-4BE7-2B2C6BEC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35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5135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F74A8B-2FF0-D95E-8F9D-9D3721F06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Kezdőlap kialakítása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B04BE7C-82A6-2715-B2F5-B2BDBC356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5568617" cy="4752527"/>
          </a:xfrm>
        </p:spPr>
        <p:txBody>
          <a:bodyPr/>
          <a:lstStyle/>
          <a:p>
            <a:r>
              <a:rPr lang="hu-HU" dirty="0"/>
              <a:t>Nyissuk meg a dokumentum állományt (.</a:t>
            </a:r>
            <a:r>
              <a:rPr lang="hu-HU" dirty="0" err="1"/>
              <a:t>doc</a:t>
            </a:r>
            <a:r>
              <a:rPr lang="hu-HU" dirty="0"/>
              <a:t>), ebből fogjuk kimásolni a tartalmakat!</a:t>
            </a:r>
          </a:p>
          <a:p>
            <a:r>
              <a:rPr lang="hu-HU" dirty="0"/>
              <a:t>A VSC-ben hozzuk létre a kezdőlapot a mappastruktúránk gyökerében. A neve 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index.html </a:t>
            </a:r>
            <a:r>
              <a:rPr lang="hu-HU" dirty="0"/>
              <a:t>legyen!</a:t>
            </a:r>
          </a:p>
          <a:p>
            <a:pPr lvl="1"/>
            <a:r>
              <a:rPr lang="hu-HU" b="1" dirty="0"/>
              <a:t>File / New File </a:t>
            </a:r>
            <a:r>
              <a:rPr lang="hu-HU" dirty="0"/>
              <a:t>menüpont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1291C5E-C84D-4FBD-7E61-BE21F8E4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36</a:t>
            </a:fld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55D763A-3678-1CCD-E43A-EB5E38087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1647825"/>
            <a:ext cx="5114925" cy="521017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1FABDFB-D235-C58C-07C8-E6FE604623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8528" y="494845"/>
            <a:ext cx="596322" cy="59632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74549B5-582B-2367-264E-90C34F6CF58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5840" y="4797152"/>
            <a:ext cx="596322" cy="5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4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HTML5 alapstruktúra létrehozása </a:t>
            </a:r>
            <a:br>
              <a:rPr lang="hu-HU" dirty="0"/>
            </a:br>
            <a:r>
              <a:rPr lang="hu-HU" dirty="0"/>
              <a:t>(nyelv és karakterkódolás megadással)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37</a:t>
            </a:fld>
            <a:endParaRPr lang="hu-HU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35887" y="2510050"/>
            <a:ext cx="6879331" cy="3962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300"/>
              </a:spcAft>
            </a:pP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lang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en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endParaRPr lang="hu-HU" sz="16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charset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"UTF-8"</a:t>
            </a: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viewport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hu-HU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width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hu-HU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device-width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, </a:t>
            </a:r>
            <a:b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</a:t>
            </a:r>
            <a:r>
              <a:rPr lang="hu-HU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initial-scale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=1.0"</a:t>
            </a: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title</a:t>
            </a: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</a:t>
            </a: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title</a:t>
            </a: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hu-H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</a:p>
          <a:p>
            <a:pPr>
              <a:spcAft>
                <a:spcPts val="300"/>
              </a:spcAft>
            </a:pP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hu-H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hu-HU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1A256AF-69DF-47EE-A2B4-C078699CA84D}"/>
              </a:ext>
            </a:extLst>
          </p:cNvPr>
          <p:cNvSpPr txBox="1"/>
          <p:nvPr/>
        </p:nvSpPr>
        <p:spPr>
          <a:xfrm>
            <a:off x="535887" y="1463792"/>
            <a:ext cx="11129609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2400" dirty="0"/>
              <a:t>A Visual </a:t>
            </a:r>
            <a:r>
              <a:rPr lang="hu-HU" sz="2400" dirty="0" err="1"/>
              <a:t>Studio</a:t>
            </a:r>
            <a:r>
              <a:rPr lang="hu-HU" sz="2400" dirty="0"/>
              <a:t> Code alkalmazásban az alapstruktúra a </a:t>
            </a:r>
            <a:r>
              <a:rPr lang="hu-HU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html:5</a:t>
            </a:r>
            <a:r>
              <a:rPr lang="hu-HU" sz="2400" dirty="0"/>
              <a:t> vagy az </a:t>
            </a:r>
            <a:r>
              <a:rPr lang="hu-HU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hu-HU" sz="2400" dirty="0"/>
              <a:t> </a:t>
            </a:r>
            <a:r>
              <a:rPr lang="hu-HU" sz="2400" dirty="0" err="1"/>
              <a:t>emmet</a:t>
            </a:r>
            <a:r>
              <a:rPr lang="hu-HU" sz="2400" dirty="0"/>
              <a:t> paranccsal illeszthető be (vagyis nem kell fejből tudni).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97723C4-59A8-4AF9-8435-CB498B96C6DC}"/>
              </a:ext>
            </a:extLst>
          </p:cNvPr>
          <p:cNvSpPr txBox="1"/>
          <p:nvPr/>
        </p:nvSpPr>
        <p:spPr>
          <a:xfrm>
            <a:off x="4799856" y="2560543"/>
            <a:ext cx="3478579" cy="410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hu-HU" sz="1700" dirty="0">
                <a:cs typeface="Courier New" panose="02070309020205020404" pitchFamily="49" charset="0"/>
              </a:rPr>
              <a:t>Dokumentumtípus</a:t>
            </a:r>
          </a:p>
          <a:p>
            <a:pPr>
              <a:spcBef>
                <a:spcPts val="400"/>
              </a:spcBef>
            </a:pPr>
            <a:r>
              <a:rPr lang="hu-HU" sz="1700" dirty="0">
                <a:cs typeface="Courier New" panose="02070309020205020404" pitchFamily="49" charset="0"/>
              </a:rPr>
              <a:t>HTML gyökér elem nyelv megadással</a:t>
            </a:r>
          </a:p>
          <a:p>
            <a:pPr>
              <a:spcBef>
                <a:spcPts val="400"/>
              </a:spcBef>
            </a:pPr>
            <a:r>
              <a:rPr lang="hu-HU" sz="1700" dirty="0">
                <a:cs typeface="Courier New" panose="02070309020205020404" pitchFamily="49" charset="0"/>
              </a:rPr>
              <a:t>Fej</a:t>
            </a:r>
          </a:p>
          <a:p>
            <a:pPr>
              <a:spcBef>
                <a:spcPts val="400"/>
              </a:spcBef>
            </a:pPr>
            <a:r>
              <a:rPr lang="hu-HU" sz="1700" dirty="0">
                <a:cs typeface="Courier New" panose="02070309020205020404" pitchFamily="49" charset="0"/>
              </a:rPr>
              <a:t>	Karakterkódolás</a:t>
            </a:r>
          </a:p>
          <a:p>
            <a:pPr>
              <a:spcBef>
                <a:spcPts val="400"/>
              </a:spcBef>
            </a:pPr>
            <a:r>
              <a:rPr lang="hu-HU" sz="1700" dirty="0">
                <a:cs typeface="Courier New" panose="02070309020205020404" pitchFamily="49" charset="0"/>
              </a:rPr>
              <a:t>	A </a:t>
            </a:r>
            <a:r>
              <a:rPr lang="hu-HU" sz="1700" dirty="0" err="1">
                <a:cs typeface="Courier New" panose="02070309020205020404" pitchFamily="49" charset="0"/>
              </a:rPr>
              <a:t>viewport</a:t>
            </a:r>
            <a:r>
              <a:rPr lang="hu-HU" sz="1700" dirty="0">
                <a:cs typeface="Courier New" panose="02070309020205020404" pitchFamily="49" charset="0"/>
              </a:rPr>
              <a:t> beállítása</a:t>
            </a:r>
          </a:p>
          <a:p>
            <a:pPr>
              <a:spcBef>
                <a:spcPts val="400"/>
              </a:spcBef>
            </a:pPr>
            <a:endParaRPr lang="hu-HU" sz="1700" dirty="0">
              <a:cs typeface="Courier New" panose="02070309020205020404" pitchFamily="49" charset="0"/>
            </a:endParaRPr>
          </a:p>
          <a:p>
            <a:pPr>
              <a:spcBef>
                <a:spcPts val="400"/>
              </a:spcBef>
            </a:pPr>
            <a:r>
              <a:rPr lang="hu-HU" sz="1700" dirty="0">
                <a:cs typeface="Courier New" panose="02070309020205020404" pitchFamily="49" charset="0"/>
              </a:rPr>
              <a:t>	Oldalcím</a:t>
            </a:r>
          </a:p>
          <a:p>
            <a:pPr>
              <a:spcBef>
                <a:spcPts val="400"/>
              </a:spcBef>
            </a:pPr>
            <a:endParaRPr lang="hu-HU" sz="1700" dirty="0">
              <a:cs typeface="Courier New" panose="02070309020205020404" pitchFamily="49" charset="0"/>
            </a:endParaRPr>
          </a:p>
          <a:p>
            <a:pPr>
              <a:spcBef>
                <a:spcPts val="400"/>
              </a:spcBef>
            </a:pPr>
            <a:r>
              <a:rPr lang="hu-HU" sz="1700" dirty="0">
                <a:cs typeface="Courier New" panose="02070309020205020404" pitchFamily="49" charset="0"/>
              </a:rPr>
              <a:t>Fej vége</a:t>
            </a:r>
          </a:p>
          <a:p>
            <a:pPr>
              <a:spcBef>
                <a:spcPts val="400"/>
              </a:spcBef>
            </a:pPr>
            <a:r>
              <a:rPr lang="hu-HU" sz="1700" dirty="0">
                <a:cs typeface="Courier New" panose="02070309020205020404" pitchFamily="49" charset="0"/>
              </a:rPr>
              <a:t>Törzs</a:t>
            </a:r>
          </a:p>
          <a:p>
            <a:pPr>
              <a:spcBef>
                <a:spcPts val="400"/>
              </a:spcBef>
            </a:pPr>
            <a:endParaRPr lang="hu-HU" sz="1700" dirty="0">
              <a:cs typeface="Courier New" panose="02070309020205020404" pitchFamily="49" charset="0"/>
            </a:endParaRPr>
          </a:p>
          <a:p>
            <a:pPr>
              <a:spcBef>
                <a:spcPts val="400"/>
              </a:spcBef>
            </a:pPr>
            <a:r>
              <a:rPr lang="hu-HU" sz="1700" dirty="0">
                <a:cs typeface="Courier New" panose="02070309020205020404" pitchFamily="49" charset="0"/>
              </a:rPr>
              <a:t>Törzs vége</a:t>
            </a:r>
          </a:p>
          <a:p>
            <a:pPr>
              <a:spcBef>
                <a:spcPts val="400"/>
              </a:spcBef>
            </a:pPr>
            <a:r>
              <a:rPr lang="hu-HU" sz="1700" dirty="0">
                <a:cs typeface="Courier New" panose="02070309020205020404" pitchFamily="49" charset="0"/>
              </a:rPr>
              <a:t>HTML vége</a:t>
            </a:r>
          </a:p>
        </p:txBody>
      </p:sp>
      <p:sp>
        <p:nvSpPr>
          <p:cNvPr id="6" name="Tartalom helye 4">
            <a:extLst>
              <a:ext uri="{FF2B5EF4-FFF2-40B4-BE49-F238E27FC236}">
                <a16:creationId xmlns:a16="http://schemas.microsoft.com/office/drawing/2014/main" id="{6750CB8D-6EBF-DC2E-38AA-BC3F20D225F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445038" y="2607683"/>
            <a:ext cx="3211075" cy="2375009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hu-HU" sz="2400" b="1" dirty="0"/>
              <a:t>Feladat:</a:t>
            </a:r>
          </a:p>
          <a:p>
            <a:pPr marL="0" indent="0">
              <a:buNone/>
            </a:pPr>
            <a:r>
              <a:rPr lang="hu-HU" sz="2400" dirty="0"/>
              <a:t>Magyar nyelvű oldalt készítünk, ezért a nyelvkód legyen: </a:t>
            </a:r>
            <a:r>
              <a:rPr lang="hu-H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hu</a:t>
            </a:r>
            <a:br>
              <a:rPr lang="hu-HU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hu-HU" sz="2400" dirty="0"/>
            </a:b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"hu"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152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Charset</a:t>
            </a:r>
            <a:r>
              <a:rPr lang="hu-HU" dirty="0"/>
              <a:t> (karakterkódolás) beállítása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49B92AAF-BD85-4D74-9F26-6DAD9F5A4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4245" y="1574789"/>
            <a:ext cx="4400045" cy="4136496"/>
          </a:xfrm>
        </p:spPr>
        <p:txBody>
          <a:bodyPr>
            <a:normAutofit/>
          </a:bodyPr>
          <a:lstStyle/>
          <a:p>
            <a:r>
              <a:rPr lang="hu-HU" sz="2800" dirty="0"/>
              <a:t>Nagyon fontos, hogy a kódban szereplő karakterkódolás (pl. utf-8) és a szerkesztőben megadott karakterkódolás ugyanaz legyen.</a:t>
            </a:r>
          </a:p>
          <a:p>
            <a:endParaRPr lang="hu-HU" sz="2800" dirty="0"/>
          </a:p>
          <a:p>
            <a:endParaRPr lang="hu-HU" sz="280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825A-3C45-457D-89F9-6E464A1300F9}" type="slidenum">
              <a:rPr lang="hu-HU" smtClean="0"/>
              <a:pPr/>
              <a:t>38</a:t>
            </a:fld>
            <a:endParaRPr 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C8D7563-E0FC-423C-A14F-62EB0F3ED06F}"/>
              </a:ext>
            </a:extLst>
          </p:cNvPr>
          <p:cNvSpPr txBox="1"/>
          <p:nvPr/>
        </p:nvSpPr>
        <p:spPr>
          <a:xfrm>
            <a:off x="6426933" y="260649"/>
            <a:ext cx="409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>
                <a:solidFill>
                  <a:srgbClr val="002060"/>
                </a:solidFill>
              </a:rPr>
              <a:t>Visual Studio Code esetén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2056000-A1FE-4C44-A313-E41B60E80487}"/>
              </a:ext>
            </a:extLst>
          </p:cNvPr>
          <p:cNvSpPr txBox="1"/>
          <p:nvPr/>
        </p:nvSpPr>
        <p:spPr>
          <a:xfrm>
            <a:off x="5951988" y="948628"/>
            <a:ext cx="5705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Az ablak státusz sorában látható a karakterkódolás, amely HTML állomány esetén alapértelmezetten UTF-8.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C1DCE99-49C1-425E-A0ED-26D4F5646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9" y="2060848"/>
            <a:ext cx="3008238" cy="325634"/>
          </a:xfrm>
          <a:prstGeom prst="rect">
            <a:avLst/>
          </a:prstGeom>
        </p:spPr>
      </p:pic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A84F7B77-4B10-4B09-BFC4-18CBBF62CA88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8472268" y="1594959"/>
            <a:ext cx="332224" cy="5778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58E26CBB-9FA5-4798-BF2D-AA338C4F574E}"/>
              </a:ext>
            </a:extLst>
          </p:cNvPr>
          <p:cNvSpPr txBox="1"/>
          <p:nvPr/>
        </p:nvSpPr>
        <p:spPr>
          <a:xfrm>
            <a:off x="5951988" y="2550966"/>
            <a:ext cx="59766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000" dirty="0"/>
              <a:t>A karakterkódolásra kattintva újra megnyithatjuk az állományt, illetve elmenthetjük más karakterkódolással.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BE2CEB42-2FD6-4CC6-BA65-AFBBFA144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60" y="3643037"/>
            <a:ext cx="2082797" cy="1035515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241693E9-78C2-413C-98B4-C7A2A893C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152" y="4593060"/>
            <a:ext cx="2514600" cy="2076450"/>
          </a:xfrm>
          <a:prstGeom prst="rect">
            <a:avLst/>
          </a:prstGeom>
        </p:spPr>
      </p:pic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BB6EC3B3-F909-4BA9-8F44-F8810884C662}"/>
              </a:ext>
            </a:extLst>
          </p:cNvPr>
          <p:cNvCxnSpPr>
            <a:cxnSpLocks/>
          </p:cNvCxnSpPr>
          <p:nvPr/>
        </p:nvCxnSpPr>
        <p:spPr>
          <a:xfrm>
            <a:off x="6764538" y="4359319"/>
            <a:ext cx="555599" cy="45409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>
            <a:extLst>
              <a:ext uri="{FF2B5EF4-FFF2-40B4-BE49-F238E27FC236}">
                <a16:creationId xmlns:a16="http://schemas.microsoft.com/office/drawing/2014/main" id="{7196F001-F004-478E-9417-03E851A15E0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0611" y="152886"/>
            <a:ext cx="596322" cy="5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38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Viewport</a:t>
            </a:r>
            <a:r>
              <a:rPr lang="hu-HU" dirty="0"/>
              <a:t> fogalma</a:t>
            </a:r>
          </a:p>
        </p:txBody>
      </p:sp>
      <p:sp>
        <p:nvSpPr>
          <p:cNvPr id="6" name="Tartalom helye 5"/>
          <p:cNvSpPr>
            <a:spLocks noGrp="1"/>
          </p:cNvSpPr>
          <p:nvPr>
            <p:ph idx="1"/>
          </p:nvPr>
        </p:nvSpPr>
        <p:spPr>
          <a:xfrm>
            <a:off x="527383" y="1628801"/>
            <a:ext cx="6432713" cy="4097155"/>
          </a:xfrm>
        </p:spPr>
        <p:txBody>
          <a:bodyPr>
            <a:normAutofit/>
          </a:bodyPr>
          <a:lstStyle/>
          <a:p>
            <a:r>
              <a:rPr lang="hu-HU" dirty="0"/>
              <a:t>A mobil eszközök böngészőprogramjai az oldalakat virtuális ablakokban jelenítik meg (ezt nevezzük </a:t>
            </a:r>
            <a:r>
              <a:rPr lang="hu-HU" dirty="0" err="1"/>
              <a:t>viewportnak</a:t>
            </a:r>
            <a:r>
              <a:rPr lang="hu-HU" dirty="0"/>
              <a:t>) </a:t>
            </a:r>
          </a:p>
          <a:p>
            <a:pPr lvl="1"/>
            <a:r>
              <a:rPr lang="hu-HU" dirty="0"/>
              <a:t>Szélesebb is lehet, mint a képernyő, és ezen területen a felhasználók több irányban barangolhatnak, illetve egyes területekre ráközelíthetnek, illetve eltávolodhatnak.</a:t>
            </a:r>
          </a:p>
          <a:p>
            <a:r>
              <a:rPr lang="hu-HU" dirty="0"/>
              <a:t>A </a:t>
            </a:r>
            <a:r>
              <a:rPr lang="hu-HU" dirty="0" err="1"/>
              <a:t>viewport</a:t>
            </a:r>
            <a:r>
              <a:rPr lang="hu-HU" dirty="0"/>
              <a:t> tulajdonságait </a:t>
            </a:r>
            <a:r>
              <a:rPr lang="hu-HU" dirty="0">
                <a:solidFill>
                  <a:srgbClr val="0070C0"/>
                </a:solidFill>
              </a:rPr>
              <a:t>&lt;meta&gt;</a:t>
            </a:r>
            <a:r>
              <a:rPr lang="hu-HU" dirty="0"/>
              <a:t> taggel adjuk meg.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38BC-70E9-460E-91B0-5B1C0E353FB5}" type="slidenum">
              <a:rPr lang="hu-HU" smtClean="0"/>
              <a:pPr/>
              <a:t>39</a:t>
            </a:fld>
            <a:endParaRPr lang="hu-HU"/>
          </a:p>
        </p:txBody>
      </p:sp>
      <p:pic>
        <p:nvPicPr>
          <p:cNvPr id="1026" name="Picture 2" descr="A viewportÂ meta szemlÃ©ltetÃ©se (forrÃ¡s)">
            <a:extLst>
              <a:ext uri="{FF2B5EF4-FFF2-40B4-BE49-F238E27FC236}">
                <a16:creationId xmlns:a16="http://schemas.microsoft.com/office/drawing/2014/main" id="{8EEA882C-B9E6-46E6-BE98-0AF001A8B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741" y="1700808"/>
            <a:ext cx="4609606" cy="329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F259FED3-4B55-B3FE-47CE-9D3FFF32AAF3}"/>
              </a:ext>
            </a:extLst>
          </p:cNvPr>
          <p:cNvSpPr txBox="1"/>
          <p:nvPr/>
        </p:nvSpPr>
        <p:spPr>
          <a:xfrm>
            <a:off x="695400" y="5725956"/>
            <a:ext cx="98419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000" dirty="0"/>
              <a:t>pl.</a:t>
            </a:r>
            <a:r>
              <a:rPr lang="hu-HU" sz="1400" dirty="0"/>
              <a:t> </a:t>
            </a:r>
            <a:r>
              <a:rPr lang="hu-HU" dirty="0"/>
              <a:t> 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&lt;meta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"viewport"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"width=device-width, initial-scale=1.0"</a:t>
            </a:r>
            <a:r>
              <a:rPr lang="en-US" sz="18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dirty="0"/>
          </a:p>
          <a:p>
            <a:r>
              <a:rPr lang="hu-HU" sz="2400" dirty="0"/>
              <a:t>Később részletesebben megnézzük a szerepét!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0651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fogunk csinálni?</a:t>
            </a:r>
          </a:p>
        </p:txBody>
      </p:sp>
      <p:pic>
        <p:nvPicPr>
          <p:cNvPr id="7" name="Kép 6" descr="A képen szöveg, Webhely, Weblap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F297680-D384-34BE-0D06-C759806EEF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316" y="573582"/>
            <a:ext cx="1222606" cy="6309320"/>
          </a:xfrm>
          <a:prstGeom prst="rect">
            <a:avLst/>
          </a:prstGeom>
        </p:spPr>
      </p:pic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</a:t>
            </a:fld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CED32227-C716-DC36-6E34-3A5D63271F42}"/>
              </a:ext>
            </a:extLst>
          </p:cNvPr>
          <p:cNvSpPr txBox="1"/>
          <p:nvPr/>
        </p:nvSpPr>
        <p:spPr>
          <a:xfrm>
            <a:off x="527382" y="1538860"/>
            <a:ext cx="8177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b="1" i="0" cap="all" dirty="0">
                <a:solidFill>
                  <a:srgbClr val="5E4938"/>
                </a:solidFill>
                <a:effectLst/>
                <a:latin typeface="system-ui"/>
              </a:rPr>
              <a:t>A legjobb &lt;internetes/webes&gt; témájú filmek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5C79022-D4E6-5C61-94A4-6DC42F12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931" y="2072042"/>
            <a:ext cx="2848313" cy="2221054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030D4D-D9CA-CBBD-3219-BEE8C7A2B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59572"/>
            <a:ext cx="9186821" cy="923330"/>
          </a:xfrm>
          <a:solidFill>
            <a:srgbClr val="1E4571"/>
          </a:solidFill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hu-HU" b="1" dirty="0">
                <a:solidFill>
                  <a:schemeClr val="bg1"/>
                </a:solidFill>
              </a:rPr>
              <a:t>A drótváztervek, tartalom és </a:t>
            </a:r>
            <a:r>
              <a:rPr lang="hu-HU" b="1" dirty="0" err="1">
                <a:solidFill>
                  <a:schemeClr val="bg1"/>
                </a:solidFill>
              </a:rPr>
              <a:t>mockup</a:t>
            </a:r>
            <a:r>
              <a:rPr lang="hu-HU" b="1" dirty="0">
                <a:solidFill>
                  <a:schemeClr val="bg1"/>
                </a:solidFill>
              </a:rPr>
              <a:t> alapján, készítjük el a szabványos weboldalt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17787AAD-82A7-A88E-5F10-88A175CE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3" y="2066455"/>
            <a:ext cx="2795325" cy="272509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12384AF6-6A3B-0FE3-9DEC-5F13C0379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937" y="2066455"/>
            <a:ext cx="2480830" cy="3007695"/>
          </a:xfrm>
          <a:prstGeom prst="rect">
            <a:avLst/>
          </a:prstGeom>
        </p:spPr>
      </p:pic>
      <p:sp>
        <p:nvSpPr>
          <p:cNvPr id="16" name="Beszédbuborék: négyszög 15">
            <a:extLst>
              <a:ext uri="{FF2B5EF4-FFF2-40B4-BE49-F238E27FC236}">
                <a16:creationId xmlns:a16="http://schemas.microsoft.com/office/drawing/2014/main" id="{7A82B664-A292-4EFD-8B52-97CFC8497B2E}"/>
              </a:ext>
            </a:extLst>
          </p:cNvPr>
          <p:cNvSpPr/>
          <p:nvPr/>
        </p:nvSpPr>
        <p:spPr>
          <a:xfrm>
            <a:off x="527382" y="5229200"/>
            <a:ext cx="1805723" cy="576064"/>
          </a:xfrm>
          <a:prstGeom prst="wedgeRectCallout">
            <a:avLst>
              <a:gd name="adj1" fmla="val -21836"/>
              <a:gd name="adj2" fmla="val -190122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Drótvázterv (</a:t>
            </a:r>
            <a:r>
              <a:rPr lang="hu-HU" dirty="0" err="1"/>
              <a:t>Desktop</a:t>
            </a:r>
            <a:r>
              <a:rPr lang="hu-HU" dirty="0"/>
              <a:t>)</a:t>
            </a:r>
          </a:p>
        </p:txBody>
      </p:sp>
      <p:sp>
        <p:nvSpPr>
          <p:cNvPr id="17" name="Beszédbuborék: négyszög 16">
            <a:extLst>
              <a:ext uri="{FF2B5EF4-FFF2-40B4-BE49-F238E27FC236}">
                <a16:creationId xmlns:a16="http://schemas.microsoft.com/office/drawing/2014/main" id="{8C76F3C3-40CD-41CB-57A9-3026424EA1DA}"/>
              </a:ext>
            </a:extLst>
          </p:cNvPr>
          <p:cNvSpPr/>
          <p:nvPr/>
        </p:nvSpPr>
        <p:spPr>
          <a:xfrm>
            <a:off x="3479937" y="5228458"/>
            <a:ext cx="1805723" cy="576064"/>
          </a:xfrm>
          <a:prstGeom prst="wedgeRectCallout">
            <a:avLst>
              <a:gd name="adj1" fmla="val -21836"/>
              <a:gd name="adj2" fmla="val -190122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Drótvázterv (Mobil)</a:t>
            </a:r>
          </a:p>
        </p:txBody>
      </p:sp>
      <p:sp>
        <p:nvSpPr>
          <p:cNvPr id="18" name="Beszédbuborék: négyszög 17">
            <a:extLst>
              <a:ext uri="{FF2B5EF4-FFF2-40B4-BE49-F238E27FC236}">
                <a16:creationId xmlns:a16="http://schemas.microsoft.com/office/drawing/2014/main" id="{E0C9004A-804F-30F7-0A6A-1F75AD9C73B4}"/>
              </a:ext>
            </a:extLst>
          </p:cNvPr>
          <p:cNvSpPr/>
          <p:nvPr/>
        </p:nvSpPr>
        <p:spPr>
          <a:xfrm>
            <a:off x="6058931" y="5224013"/>
            <a:ext cx="1805723" cy="576064"/>
          </a:xfrm>
          <a:prstGeom prst="wedgeRectCallout">
            <a:avLst>
              <a:gd name="adj1" fmla="val -21836"/>
              <a:gd name="adj2" fmla="val -190122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Tartalom</a:t>
            </a:r>
          </a:p>
        </p:txBody>
      </p:sp>
      <p:sp>
        <p:nvSpPr>
          <p:cNvPr id="19" name="Beszédbuborék: négyszög 18">
            <a:extLst>
              <a:ext uri="{FF2B5EF4-FFF2-40B4-BE49-F238E27FC236}">
                <a16:creationId xmlns:a16="http://schemas.microsoft.com/office/drawing/2014/main" id="{425C6367-1ABD-6AC2-EA78-93F7D2CBFFF2}"/>
              </a:ext>
            </a:extLst>
          </p:cNvPr>
          <p:cNvSpPr/>
          <p:nvPr/>
        </p:nvSpPr>
        <p:spPr>
          <a:xfrm>
            <a:off x="7223868" y="4507441"/>
            <a:ext cx="1805723" cy="576064"/>
          </a:xfrm>
          <a:prstGeom prst="wedgeRectCallout">
            <a:avLst>
              <a:gd name="adj1" fmla="val 69916"/>
              <a:gd name="adj2" fmla="val -12882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Mockup</a:t>
            </a:r>
            <a:endParaRPr lang="hu-HU" dirty="0"/>
          </a:p>
        </p:txBody>
      </p:sp>
      <p:pic>
        <p:nvPicPr>
          <p:cNvPr id="10" name="Kép 9" descr="A képen szöveg, elektronika, képernyőkép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84DF36A-C0D0-7854-D43D-2C6EF9A8D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417" y="1538860"/>
            <a:ext cx="1506584" cy="123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275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DBD90A-E63E-475C-9FF5-A4A0410F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Kezdőlap tartalma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6E76C4E-37C6-4C32-99D4-B4B0E8FA2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11129609" cy="3744415"/>
          </a:xfrm>
          <a:solidFill>
            <a:srgbClr val="C9E7A7"/>
          </a:solidFill>
        </p:spPr>
        <p:txBody>
          <a:bodyPr>
            <a:normAutofit/>
          </a:bodyPr>
          <a:lstStyle/>
          <a:p>
            <a:r>
              <a:rPr lang="hu-HU" dirty="0"/>
              <a:t>Jelöljük ki a dokumentumban a kezdőlap tartalmát! (Az új film beküldése oldalt már ne!)</a:t>
            </a:r>
          </a:p>
          <a:p>
            <a:r>
              <a:rPr lang="hu-HU" dirty="0"/>
              <a:t>Másoljuk át a tartalmat a VSC-be, 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/>
              <a:t>és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r>
              <a:rPr lang="hu-HU" dirty="0"/>
              <a:t> elemek közé!</a:t>
            </a:r>
          </a:p>
          <a:p>
            <a:r>
              <a:rPr lang="hu-HU" dirty="0"/>
              <a:t>Mentsük el az állományt és nézzük meg az eredményt a böngészőben!</a:t>
            </a:r>
            <a:br>
              <a:rPr lang="hu-HU" dirty="0"/>
            </a:br>
            <a:endParaRPr lang="hu-HU" dirty="0"/>
          </a:p>
          <a:p>
            <a:r>
              <a:rPr lang="hu-HU" sz="2800" dirty="0"/>
              <a:t>Mit tapasztalunk? </a:t>
            </a:r>
            <a:r>
              <a:rPr lang="hu-HU" dirty="0"/>
              <a:t>Miben más a megjelenés, mint például a Markdown előnézetben volt?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B95813E-AB45-4753-A0AF-44A38AA5A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40</a:t>
            </a:fld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620AC5E-4ED7-9377-0563-6F56C8987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645024"/>
            <a:ext cx="1305504" cy="49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22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Tanulság</a:t>
            </a:r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>
          <a:xfrm>
            <a:off x="527383" y="1628801"/>
            <a:ext cx="7224801" cy="4752527"/>
          </a:xfrm>
        </p:spPr>
        <p:txBody>
          <a:bodyPr/>
          <a:lstStyle/>
          <a:p>
            <a:r>
              <a:rPr lang="hu-HU" dirty="0"/>
              <a:t>A HTML kód tördelése (szóközök, sortörés egyéb </a:t>
            </a:r>
            <a:r>
              <a:rPr lang="hu-HU" dirty="0" err="1"/>
              <a:t>whitespace</a:t>
            </a:r>
            <a:r>
              <a:rPr lang="hu-HU" dirty="0"/>
              <a:t> karakterek) nem befolyásolják a megjelenést. </a:t>
            </a:r>
          </a:p>
          <a:p>
            <a:pPr lvl="1"/>
            <a:r>
              <a:rPr lang="hu-HU" dirty="0"/>
              <a:t>A Markdown nyelvben nem így volt.</a:t>
            </a:r>
          </a:p>
          <a:p>
            <a:r>
              <a:rPr lang="hu-HU" dirty="0"/>
              <a:t>Ha ez előre </a:t>
            </a:r>
            <a:r>
              <a:rPr lang="hu-HU" dirty="0" err="1"/>
              <a:t>formázottság</a:t>
            </a:r>
            <a:r>
              <a:rPr lang="hu-HU" dirty="0"/>
              <a:t> (szóközök, sortörések) fontos, akkor majd egy speciális címkét kell használnunk. Ezt később kipróbáljuk a forráskód elhelyezése során.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41</a:t>
            </a:fld>
            <a:endParaRPr lang="hu-HU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C92FA72-0908-5A9E-C92C-A5F75CA38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406" y="1628801"/>
            <a:ext cx="3605586" cy="446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C7AAAF8-796F-AFF8-5DC6-AC866F22C1AD}"/>
              </a:ext>
            </a:extLst>
          </p:cNvPr>
          <p:cNvSpPr txBox="1"/>
          <p:nvPr/>
        </p:nvSpPr>
        <p:spPr>
          <a:xfrm>
            <a:off x="8051406" y="6130170"/>
            <a:ext cx="3628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Néhány (</a:t>
            </a:r>
            <a:r>
              <a:rPr lang="hu-H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whitespace</a:t>
            </a:r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Unicode </a:t>
            </a:r>
            <a:b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karakter szélessége</a:t>
            </a:r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EE4F0E8-0E33-80AD-4EE6-5A582548C2F6}"/>
              </a:ext>
            </a:extLst>
          </p:cNvPr>
          <p:cNvSpPr txBox="1"/>
          <p:nvPr/>
        </p:nvSpPr>
        <p:spPr>
          <a:xfrm>
            <a:off x="732239" y="643290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3"/>
              </a:rPr>
              <a:t>https://en.wikipedia.org/wiki/Whitespace_character</a:t>
            </a:r>
            <a:r>
              <a:rPr lang="hu-HU" dirty="0"/>
              <a:t> 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417C535-2224-45FE-1F24-24FDFAB64507}"/>
              </a:ext>
            </a:extLst>
          </p:cNvPr>
          <p:cNvSpPr txBox="1"/>
          <p:nvPr/>
        </p:nvSpPr>
        <p:spPr>
          <a:xfrm>
            <a:off x="732238" y="5818470"/>
            <a:ext cx="701994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hu-HU" b="0" i="0" dirty="0">
                <a:solidFill>
                  <a:srgbClr val="1F1F1F"/>
                </a:solidFill>
                <a:effectLst/>
                <a:latin typeface="Google Sans"/>
              </a:rPr>
              <a:t>A </a:t>
            </a:r>
            <a:r>
              <a:rPr lang="hu-HU" b="0" i="0" dirty="0" err="1">
                <a:solidFill>
                  <a:srgbClr val="1F1F1F"/>
                </a:solidFill>
                <a:effectLst/>
                <a:latin typeface="Google Sans"/>
              </a:rPr>
              <a:t>whitespace</a:t>
            </a:r>
            <a:r>
              <a:rPr lang="hu-HU" b="0" i="0" dirty="0">
                <a:solidFill>
                  <a:srgbClr val="1F1F1F"/>
                </a:solidFill>
                <a:effectLst/>
                <a:latin typeface="Google Sans"/>
              </a:rPr>
              <a:t> karakterek nem láthatóak a szövegben, viszont valamilyen egyedi funkcióval bírnak.</a:t>
            </a:r>
            <a:endParaRPr lang="hu-HU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72C281-3A4E-468F-A041-D4E74D64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D7948A7-32FA-448F-8C90-97F70416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42</a:t>
            </a:fld>
            <a:endParaRPr lang="hu-HU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DABF216-3F78-4C0C-BFF3-47B07928E4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7384" y="1628775"/>
            <a:ext cx="11129608" cy="3621504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A </a:t>
            </a:r>
            <a:r>
              <a:rPr lang="hu-HU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hu-HU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hu-HU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hu-HU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hu-HU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hu-HU" dirty="0"/>
              <a:t>tagek között adjuk meg az oldal címét. </a:t>
            </a:r>
          </a:p>
          <a:p>
            <a:r>
              <a:rPr lang="hu-HU" dirty="0"/>
              <a:t>Olyan szöveget adjunk meg, amely jól azonosítja a teljes </a:t>
            </a:r>
            <a:r>
              <a:rPr lang="hu-HU" dirty="0" err="1"/>
              <a:t>websiteot</a:t>
            </a:r>
            <a:r>
              <a:rPr lang="hu-HU" dirty="0"/>
              <a:t> és az egyes lapjait is!</a:t>
            </a:r>
          </a:p>
          <a:p>
            <a:r>
              <a:rPr lang="hu-HU" dirty="0"/>
              <a:t>Érdemes a szövegnek kulcsszóval kezdődnie, vagy végződnie pl.  </a:t>
            </a:r>
            <a:br>
              <a:rPr lang="hu-HU" dirty="0"/>
            </a:br>
            <a:r>
              <a:rPr lang="hu-HU" dirty="0"/>
              <a:t>„</a:t>
            </a:r>
            <a:r>
              <a:rPr lang="hu-HU" dirty="0">
                <a:solidFill>
                  <a:srgbClr val="0033CC"/>
                </a:solidFill>
              </a:rPr>
              <a:t>A legjobb &lt;internetes/webes&gt; témájú filmek – Kezdőlap</a:t>
            </a:r>
            <a:r>
              <a:rPr lang="hu-HU" dirty="0"/>
              <a:t>”</a:t>
            </a:r>
          </a:p>
          <a:p>
            <a:r>
              <a:rPr lang="hu-HU" dirty="0"/>
              <a:t>Nézzük meg az eredményt a böngészőben! Hol jelenik meg a szöveg?</a:t>
            </a:r>
          </a:p>
          <a:p>
            <a:r>
              <a:rPr lang="hu-HU" dirty="0"/>
              <a:t>Próbáljuk könyvjelzőbe tenni az oldalt! Mit tapasztalunk?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662394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zövegdoboz 9">
            <a:extLst>
              <a:ext uri="{FF2B5EF4-FFF2-40B4-BE49-F238E27FC236}">
                <a16:creationId xmlns:a16="http://schemas.microsoft.com/office/drawing/2014/main" id="{30DF402F-D913-9276-EB61-F4CEBDA97EDB}"/>
              </a:ext>
            </a:extLst>
          </p:cNvPr>
          <p:cNvSpPr txBox="1"/>
          <p:nvPr/>
        </p:nvSpPr>
        <p:spPr>
          <a:xfrm>
            <a:off x="1017079" y="4831291"/>
            <a:ext cx="10704339" cy="1938992"/>
          </a:xfrm>
          <a:prstGeom prst="rect">
            <a:avLst/>
          </a:prstGeom>
          <a:solidFill>
            <a:srgbClr val="C9E7A7"/>
          </a:solidFill>
        </p:spPr>
        <p:txBody>
          <a:bodyPr wrap="square">
            <a:spAutoFit/>
          </a:bodyPr>
          <a:lstStyle/>
          <a:p>
            <a:pPr marL="685800" lvl="1" indent="-457200">
              <a:spcBef>
                <a:spcPts val="800"/>
              </a:spcBef>
              <a:buFont typeface="+mj-lt"/>
              <a:buAutoNum type="arabicPeriod" startAt="4"/>
            </a:pPr>
            <a:r>
              <a:rPr lang="hu-HU" sz="2000" dirty="0"/>
              <a:t>Egyik lehetséges megoldás:</a:t>
            </a:r>
            <a:br>
              <a:rPr lang="hu-HU" sz="2000" dirty="0"/>
            </a:br>
            <a:r>
              <a:rPr lang="hu-HU" sz="2000" dirty="0"/>
              <a:t>Erre keresünk: </a:t>
            </a:r>
            <a:r>
              <a:rPr lang="hu-HU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^(.+)$</a:t>
            </a:r>
          </a:p>
          <a:p>
            <a:pPr marL="685800" lvl="1" indent="-457200">
              <a:spcBef>
                <a:spcPts val="800"/>
              </a:spcBef>
              <a:buFont typeface="+mj-lt"/>
              <a:buAutoNum type="arabicPeriod" startAt="4"/>
            </a:pPr>
            <a:r>
              <a:rPr lang="hu-HU" sz="2000" dirty="0"/>
              <a:t>Erre cserélünk: </a:t>
            </a:r>
            <a:r>
              <a:rPr lang="hu-HU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&lt;p&gt;$1&lt;/p&gt;</a:t>
            </a:r>
          </a:p>
          <a:p>
            <a:pPr marL="685800" lvl="1" indent="-457200">
              <a:spcBef>
                <a:spcPts val="800"/>
              </a:spcBef>
              <a:buFont typeface="+mj-lt"/>
              <a:buAutoNum type="arabicPeriod" startAt="4"/>
            </a:pPr>
            <a:r>
              <a:rPr lang="hu-HU" sz="2000" dirty="0"/>
              <a:t>Végezzük el a cserét!</a:t>
            </a:r>
          </a:p>
          <a:p>
            <a:pPr marL="685800" lvl="1" indent="-457200">
              <a:spcBef>
                <a:spcPts val="800"/>
              </a:spcBef>
              <a:buFont typeface="+mj-lt"/>
              <a:buAutoNum type="arabicPeriod" startAt="4"/>
            </a:pPr>
            <a:r>
              <a:rPr lang="hu-HU" sz="2000" dirty="0"/>
              <a:t>Nézzük meg az eredményt! 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772C281-3A4E-468F-A041-D4E74D64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D7948A7-32FA-448F-8C90-97F70416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43</a:t>
            </a:fld>
            <a:endParaRPr lang="hu-HU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DABF216-3F78-4C0C-BFF3-47B07928E4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17079" y="1401295"/>
            <a:ext cx="10639912" cy="3406061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hu-HU" sz="2200" dirty="0"/>
              <a:t>Minden egyes sort rakjunk külön bekezdésbe, vagyis </a:t>
            </a:r>
            <a:r>
              <a:rPr lang="hu-HU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hu-HU" sz="2200" b="1" dirty="0"/>
              <a:t> </a:t>
            </a:r>
            <a:r>
              <a:rPr lang="hu-HU" sz="2200" dirty="0"/>
              <a:t>és </a:t>
            </a:r>
            <a:r>
              <a:rPr lang="hu-HU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r>
              <a:rPr lang="hu-HU" sz="2200" dirty="0"/>
              <a:t> közé! Használjunk ehhez </a:t>
            </a:r>
            <a:r>
              <a:rPr lang="hu-HU" sz="2200" b="1" dirty="0"/>
              <a:t>reguláris kifejezéseket</a:t>
            </a:r>
            <a:r>
              <a:rPr lang="hu-HU" sz="2200" dirty="0"/>
              <a:t>!</a:t>
            </a:r>
          </a:p>
          <a:p>
            <a:pPr marL="457200" indent="-457200">
              <a:spcBef>
                <a:spcPts val="800"/>
              </a:spcBef>
              <a:buFont typeface="+mj-lt"/>
              <a:buAutoNum type="arabicPeriod"/>
            </a:pPr>
            <a:r>
              <a:rPr lang="hu-HU" sz="2200" dirty="0"/>
              <a:t>Jelöljük ki a </a:t>
            </a:r>
            <a:r>
              <a:rPr lang="hu-HU" sz="2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r>
              <a:rPr lang="hu-HU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sz="2200" dirty="0"/>
              <a:t>és </a:t>
            </a:r>
            <a:r>
              <a:rPr lang="hu-HU" sz="2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r>
              <a:rPr lang="hu-HU" sz="2200" dirty="0"/>
              <a:t> elemek között lévő szöveget!</a:t>
            </a:r>
          </a:p>
          <a:p>
            <a:pPr marL="457200" indent="-457200">
              <a:spcBef>
                <a:spcPts val="800"/>
              </a:spcBef>
              <a:buFont typeface="+mj-lt"/>
              <a:buAutoNum type="arabicPeriod"/>
            </a:pPr>
            <a:r>
              <a:rPr lang="hu-HU" sz="2200" dirty="0"/>
              <a:t>Keresés és csere funkcióval a sorkezdeteket cseréjük le </a:t>
            </a:r>
            <a:r>
              <a:rPr lang="hu-HU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hu-HU" dirty="0"/>
              <a:t>-</a:t>
            </a:r>
            <a:r>
              <a:rPr lang="hu-HU" sz="2200" dirty="0"/>
              <a:t>re, a sorvégjeleket pedig </a:t>
            </a:r>
            <a:r>
              <a:rPr lang="hu-HU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r>
              <a:rPr lang="hu-HU" sz="2200" dirty="0"/>
              <a:t>- re.</a:t>
            </a:r>
          </a:p>
          <a:p>
            <a:pPr marL="685800" lvl="1" indent="-457200">
              <a:spcBef>
                <a:spcPts val="800"/>
              </a:spcBef>
              <a:buFont typeface="+mj-lt"/>
              <a:buAutoNum type="arabicPeriod"/>
            </a:pPr>
            <a:r>
              <a:rPr lang="hu-HU" sz="2200" dirty="0"/>
              <a:t>Válasszuk ki az </a:t>
            </a:r>
            <a:r>
              <a:rPr lang="hu-HU" sz="2200" b="1" dirty="0"/>
              <a:t>Edit / </a:t>
            </a:r>
            <a:r>
              <a:rPr lang="hu-HU" sz="2200" b="1" dirty="0" err="1"/>
              <a:t>Replace</a:t>
            </a:r>
            <a:r>
              <a:rPr lang="hu-HU" sz="2200" b="1" dirty="0"/>
              <a:t> </a:t>
            </a:r>
            <a:r>
              <a:rPr lang="hu-HU" sz="2200" dirty="0"/>
              <a:t>menüpontot (vagy CTRL+H)</a:t>
            </a:r>
          </a:p>
          <a:p>
            <a:pPr marL="685800" lvl="1" indent="-457200">
              <a:spcBef>
                <a:spcPts val="800"/>
              </a:spcBef>
              <a:buFont typeface="+mj-lt"/>
              <a:buAutoNum type="arabicPeriod"/>
            </a:pPr>
            <a:r>
              <a:rPr lang="hu-HU" sz="2200" dirty="0"/>
              <a:t>Kattintsunk a </a:t>
            </a:r>
            <a:r>
              <a:rPr lang="hu-HU" sz="2200" b="1" dirty="0" err="1"/>
              <a:t>Find</a:t>
            </a:r>
            <a:r>
              <a:rPr lang="hu-HU" sz="2200" b="1" dirty="0"/>
              <a:t> in </a:t>
            </a:r>
            <a:r>
              <a:rPr lang="hu-HU" sz="2200" b="1" dirty="0" err="1"/>
              <a:t>Selection</a:t>
            </a:r>
            <a:r>
              <a:rPr lang="hu-HU" sz="2200" b="1" dirty="0"/>
              <a:t> </a:t>
            </a:r>
            <a:r>
              <a:rPr lang="hu-HU" sz="2200" dirty="0"/>
              <a:t>(Keresés a kijelölésben) ikonra!</a:t>
            </a:r>
          </a:p>
          <a:p>
            <a:pPr marL="685800" lvl="1" indent="-457200">
              <a:spcBef>
                <a:spcPts val="800"/>
              </a:spcBef>
              <a:buFont typeface="+mj-lt"/>
              <a:buAutoNum type="arabicPeriod"/>
            </a:pPr>
            <a:r>
              <a:rPr lang="hu-HU" sz="2200" dirty="0"/>
              <a:t>Állítsuk be, hogy reguláris kifejezést fogunk használni!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1B2FF9B-50B3-4582-987A-AFBDF56BC1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8528" y="494845"/>
            <a:ext cx="596322" cy="59632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1BDE532-2F21-5798-9908-F84414796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31" y="3789040"/>
            <a:ext cx="664897" cy="66489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03F9641-E543-01AC-E21E-1FDF5DD380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579" r="20000" b="10857"/>
          <a:stretch/>
        </p:blipFill>
        <p:spPr>
          <a:xfrm>
            <a:off x="288363" y="4377590"/>
            <a:ext cx="534387" cy="51212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5ED1D680-B6D8-8D3D-4294-422F9BCFCF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9318"/>
          <a:stretch/>
        </p:blipFill>
        <p:spPr>
          <a:xfrm>
            <a:off x="311797" y="5857757"/>
            <a:ext cx="608117" cy="667587"/>
          </a:xfrm>
          <a:prstGeom prst="rect">
            <a:avLst/>
          </a:prstGeom>
        </p:spPr>
      </p:pic>
      <p:sp>
        <p:nvSpPr>
          <p:cNvPr id="6" name="Beszédbuborék: négyszög 5">
            <a:extLst>
              <a:ext uri="{FF2B5EF4-FFF2-40B4-BE49-F238E27FC236}">
                <a16:creationId xmlns:a16="http://schemas.microsoft.com/office/drawing/2014/main" id="{CF7DD022-C66D-7CDF-C761-9C038531769C}"/>
              </a:ext>
            </a:extLst>
          </p:cNvPr>
          <p:cNvSpPr/>
          <p:nvPr/>
        </p:nvSpPr>
        <p:spPr>
          <a:xfrm>
            <a:off x="9624392" y="3573016"/>
            <a:ext cx="1820458" cy="1440160"/>
          </a:xfrm>
          <a:prstGeom prst="wedgeRectCallout">
            <a:avLst>
              <a:gd name="adj1" fmla="val -104879"/>
              <a:gd name="adj2" fmla="val 222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Mi lenne a jó reguláris kifejezés előzetes tanulmányaink alapján?</a:t>
            </a:r>
          </a:p>
        </p:txBody>
      </p:sp>
    </p:spTree>
    <p:extLst>
      <p:ext uri="{BB962C8B-B14F-4D97-AF65-F5344CB8AC3E}">
        <p14:creationId xmlns:p14="http://schemas.microsoft.com/office/powerpoint/2010/main" val="410552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3B7A3-5D92-CE20-4710-4438B78FC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F81C08-2D3F-B2F0-A026-25528499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Alternatív megoldások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CEA134E-C52A-41DE-5DE8-49D98357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44</a:t>
            </a:fld>
            <a:endParaRPr lang="hu-HU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AE9FE003-174B-E1E3-E982-43BE9130BE8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7384" y="1628775"/>
            <a:ext cx="11129608" cy="46833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2400" dirty="0"/>
              <a:t>Jelöljük ki a teljes szöveget a </a:t>
            </a:r>
            <a:r>
              <a:rPr lang="hu-HU" sz="2400" dirty="0">
                <a:solidFill>
                  <a:srgbClr val="0070C0"/>
                </a:solidFill>
              </a:rPr>
              <a:t>&lt;body&gt; </a:t>
            </a:r>
            <a:r>
              <a:rPr lang="hu-HU" sz="2400" dirty="0"/>
              <a:t>és </a:t>
            </a:r>
            <a:r>
              <a:rPr lang="hu-HU" sz="2400" dirty="0">
                <a:solidFill>
                  <a:srgbClr val="0070C0"/>
                </a:solidFill>
              </a:rPr>
              <a:t>&lt;/body&gt; </a:t>
            </a:r>
            <a:r>
              <a:rPr lang="hu-HU" sz="2400" dirty="0">
                <a:solidFill>
                  <a:schemeClr val="tx1"/>
                </a:solidFill>
              </a:rPr>
              <a:t>között!</a:t>
            </a:r>
          </a:p>
          <a:p>
            <a:r>
              <a:rPr lang="hu-HU" sz="2400" dirty="0">
                <a:solidFill>
                  <a:schemeClr val="tx1"/>
                </a:solidFill>
              </a:rPr>
              <a:t>Válasszuk ki a </a:t>
            </a:r>
            <a:r>
              <a:rPr lang="hu-HU" sz="2400" i="1" dirty="0" err="1">
                <a:solidFill>
                  <a:schemeClr val="tx1"/>
                </a:solidFill>
              </a:rPr>
              <a:t>Selections</a:t>
            </a:r>
            <a:r>
              <a:rPr lang="hu-HU" sz="2400" i="1" dirty="0">
                <a:solidFill>
                  <a:schemeClr val="tx1"/>
                </a:solidFill>
              </a:rPr>
              <a:t> / Add </a:t>
            </a:r>
            <a:r>
              <a:rPr lang="hu-HU" sz="2400" i="1" dirty="0" err="1">
                <a:solidFill>
                  <a:schemeClr val="tx1"/>
                </a:solidFill>
              </a:rPr>
              <a:t>cursor</a:t>
            </a:r>
            <a:r>
              <a:rPr lang="hu-HU" sz="2400" i="1" dirty="0">
                <a:solidFill>
                  <a:schemeClr val="tx1"/>
                </a:solidFill>
              </a:rPr>
              <a:t> </a:t>
            </a:r>
            <a:r>
              <a:rPr lang="hu-HU" sz="2400" i="1" dirty="0" err="1">
                <a:solidFill>
                  <a:schemeClr val="tx1"/>
                </a:solidFill>
              </a:rPr>
              <a:t>to</a:t>
            </a:r>
            <a:r>
              <a:rPr lang="hu-HU" sz="2400" i="1" dirty="0">
                <a:solidFill>
                  <a:schemeClr val="tx1"/>
                </a:solidFill>
              </a:rPr>
              <a:t> line </a:t>
            </a:r>
            <a:r>
              <a:rPr lang="hu-HU" sz="2400" i="1" dirty="0" err="1">
                <a:solidFill>
                  <a:schemeClr val="tx1"/>
                </a:solidFill>
              </a:rPr>
              <a:t>ends</a:t>
            </a:r>
            <a:r>
              <a:rPr lang="hu-HU" sz="2400" i="1" dirty="0">
                <a:solidFill>
                  <a:schemeClr val="tx1"/>
                </a:solidFill>
              </a:rPr>
              <a:t> </a:t>
            </a:r>
            <a:r>
              <a:rPr lang="hu-HU" sz="2400" dirty="0">
                <a:solidFill>
                  <a:schemeClr val="tx1"/>
                </a:solidFill>
              </a:rPr>
              <a:t>menüpontot! (a sorok végén villog a kurzor)</a:t>
            </a:r>
          </a:p>
          <a:p>
            <a:r>
              <a:rPr lang="hu-HU" sz="2400" dirty="0">
                <a:solidFill>
                  <a:schemeClr val="tx1"/>
                </a:solidFill>
              </a:rPr>
              <a:t>Nyomjuk meg a HOME billentyűt, így a sorok elejére kerül.</a:t>
            </a:r>
          </a:p>
          <a:p>
            <a:r>
              <a:rPr lang="hu-HU" sz="2400" dirty="0">
                <a:solidFill>
                  <a:schemeClr val="tx1"/>
                </a:solidFill>
              </a:rPr>
              <a:t>Gépeljük be a </a:t>
            </a:r>
            <a:r>
              <a:rPr lang="hu-HU" sz="2400" dirty="0">
                <a:solidFill>
                  <a:srgbClr val="0070C0"/>
                </a:solidFill>
              </a:rPr>
              <a:t>&lt;p&gt;</a:t>
            </a:r>
            <a:r>
              <a:rPr lang="hu-HU" sz="2400" dirty="0">
                <a:solidFill>
                  <a:schemeClr val="tx1"/>
                </a:solidFill>
              </a:rPr>
              <a:t> taget. (ha a program automatikusan lezárja és elhelyezi a </a:t>
            </a:r>
            <a:r>
              <a:rPr lang="hu-HU" sz="2400" dirty="0">
                <a:solidFill>
                  <a:srgbClr val="0070C0"/>
                </a:solidFill>
              </a:rPr>
              <a:t>&lt;/p&gt;</a:t>
            </a:r>
            <a:r>
              <a:rPr lang="hu-HU" sz="2400" dirty="0">
                <a:solidFill>
                  <a:schemeClr val="tx1"/>
                </a:solidFill>
              </a:rPr>
              <a:t> -t, akkor azt töröljük ki a </a:t>
            </a:r>
            <a:r>
              <a:rPr lang="hu-HU" sz="2400" dirty="0" err="1">
                <a:solidFill>
                  <a:schemeClr val="tx1"/>
                </a:solidFill>
              </a:rPr>
              <a:t>DELETE</a:t>
            </a:r>
            <a:r>
              <a:rPr lang="hu-HU" sz="2400" dirty="0">
                <a:solidFill>
                  <a:schemeClr val="tx1"/>
                </a:solidFill>
              </a:rPr>
              <a:t> billentyűvel!</a:t>
            </a:r>
          </a:p>
          <a:p>
            <a:r>
              <a:rPr lang="hu-HU" sz="2400" dirty="0">
                <a:solidFill>
                  <a:schemeClr val="tx1"/>
                </a:solidFill>
              </a:rPr>
              <a:t>Ugorjuk a sorok végére az END billentyűvel!</a:t>
            </a:r>
          </a:p>
          <a:p>
            <a:r>
              <a:rPr lang="hu-HU" sz="2400" dirty="0">
                <a:solidFill>
                  <a:schemeClr val="tx1"/>
                </a:solidFill>
              </a:rPr>
              <a:t>Gépeljük be a </a:t>
            </a:r>
            <a:r>
              <a:rPr lang="hu-HU" sz="2400" dirty="0">
                <a:solidFill>
                  <a:srgbClr val="0070C0"/>
                </a:solidFill>
              </a:rPr>
              <a:t>&lt;/p&gt;</a:t>
            </a:r>
            <a:r>
              <a:rPr lang="hu-HU" sz="2400" dirty="0">
                <a:solidFill>
                  <a:schemeClr val="tx1"/>
                </a:solidFill>
              </a:rPr>
              <a:t> taget!</a:t>
            </a:r>
          </a:p>
          <a:p>
            <a:r>
              <a:rPr lang="hu-HU" sz="2400" dirty="0">
                <a:solidFill>
                  <a:schemeClr val="tx1"/>
                </a:solidFill>
              </a:rPr>
              <a:t>Mentsük el az eredményt és nézzük meg a böngészőben!</a:t>
            </a:r>
          </a:p>
          <a:p>
            <a:endParaRPr lang="hu-HU" sz="2400" i="1" dirty="0">
              <a:solidFill>
                <a:schemeClr val="tx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0204A222-C7B6-D686-BDA5-3F38F61DC006}"/>
              </a:ext>
            </a:extLst>
          </p:cNvPr>
          <p:cNvSpPr txBox="1"/>
          <p:nvPr/>
        </p:nvSpPr>
        <p:spPr>
          <a:xfrm>
            <a:off x="527383" y="6172765"/>
            <a:ext cx="11129608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Vigyázzunk! Ez a módszer akkor működik jól, ha nincs beállítva a szavak tördelése funkció (</a:t>
            </a:r>
            <a:r>
              <a:rPr lang="hu-HU" dirty="0" err="1">
                <a:solidFill>
                  <a:schemeClr val="bg1"/>
                </a:solidFill>
              </a:rPr>
              <a:t>View</a:t>
            </a:r>
            <a:r>
              <a:rPr lang="hu-HU" dirty="0">
                <a:solidFill>
                  <a:schemeClr val="bg1"/>
                </a:solidFill>
              </a:rPr>
              <a:t> / Word </a:t>
            </a:r>
            <a:r>
              <a:rPr lang="hu-HU" dirty="0" err="1">
                <a:solidFill>
                  <a:schemeClr val="bg1"/>
                </a:solidFill>
              </a:rPr>
              <a:t>wrap</a:t>
            </a:r>
            <a:r>
              <a:rPr lang="hu-HU" dirty="0">
                <a:solidFill>
                  <a:schemeClr val="bg1"/>
                </a:solidFill>
              </a:rPr>
              <a:t>). Ellenkező esetben a hosszú sorok több sorba tördelődnek, ami miatt nem kívánt eredményt kapunk.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582EF5A-6162-A601-A70B-FD87A404FA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8528" y="494845"/>
            <a:ext cx="596322" cy="5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72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72C281-3A4E-468F-A041-D4E74D64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Alternatív megoldások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D7948A7-32FA-448F-8C90-97F70416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45</a:t>
            </a:fld>
            <a:endParaRPr lang="hu-HU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DABF216-3F78-4C0C-BFF3-47B07928E4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7384" y="1628776"/>
            <a:ext cx="11129608" cy="26314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Jelöljük ki a teljes szöveget a </a:t>
            </a:r>
            <a:r>
              <a:rPr lang="hu-HU" dirty="0">
                <a:solidFill>
                  <a:srgbClr val="0070C0"/>
                </a:solidFill>
              </a:rPr>
              <a:t>&lt;body&gt; </a:t>
            </a:r>
            <a:r>
              <a:rPr lang="hu-HU" dirty="0"/>
              <a:t>és </a:t>
            </a:r>
            <a:r>
              <a:rPr lang="hu-HU" dirty="0">
                <a:solidFill>
                  <a:srgbClr val="0070C0"/>
                </a:solidFill>
              </a:rPr>
              <a:t>&lt;/body&gt; </a:t>
            </a:r>
            <a:r>
              <a:rPr lang="hu-HU" dirty="0">
                <a:solidFill>
                  <a:schemeClr val="tx1"/>
                </a:solidFill>
              </a:rPr>
              <a:t>között!</a:t>
            </a:r>
          </a:p>
          <a:p>
            <a:r>
              <a:rPr lang="hu-HU" dirty="0">
                <a:solidFill>
                  <a:schemeClr val="tx1"/>
                </a:solidFill>
              </a:rPr>
              <a:t>Nyissuk meg a Parancs listát (</a:t>
            </a:r>
            <a:r>
              <a:rPr lang="hu-HU" dirty="0" err="1">
                <a:solidFill>
                  <a:schemeClr val="tx1"/>
                </a:solidFill>
              </a:rPr>
              <a:t>Command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palette</a:t>
            </a:r>
            <a:r>
              <a:rPr lang="hu-HU" dirty="0">
                <a:solidFill>
                  <a:schemeClr val="tx1"/>
                </a:solidFill>
              </a:rPr>
              <a:t>) [</a:t>
            </a:r>
            <a:r>
              <a:rPr lang="hu-HU" i="1" dirty="0">
                <a:solidFill>
                  <a:schemeClr val="tx1"/>
                </a:solidFill>
              </a:rPr>
              <a:t>F1 vagy </a:t>
            </a:r>
            <a:r>
              <a:rPr lang="hu-HU" i="1" dirty="0" err="1">
                <a:solidFill>
                  <a:schemeClr val="tx1"/>
                </a:solidFill>
              </a:rPr>
              <a:t>View</a:t>
            </a:r>
            <a:r>
              <a:rPr lang="hu-HU" i="1" dirty="0">
                <a:solidFill>
                  <a:schemeClr val="tx1"/>
                </a:solidFill>
              </a:rPr>
              <a:t> / </a:t>
            </a:r>
            <a:r>
              <a:rPr lang="hu-HU" i="1" dirty="0" err="1">
                <a:solidFill>
                  <a:schemeClr val="tx1"/>
                </a:solidFill>
              </a:rPr>
              <a:t>Command</a:t>
            </a:r>
            <a:r>
              <a:rPr lang="hu-HU" i="1" dirty="0">
                <a:solidFill>
                  <a:schemeClr val="tx1"/>
                </a:solidFill>
              </a:rPr>
              <a:t> </a:t>
            </a:r>
            <a:r>
              <a:rPr lang="hu-HU" i="1" dirty="0" err="1">
                <a:solidFill>
                  <a:schemeClr val="tx1"/>
                </a:solidFill>
              </a:rPr>
              <a:t>Palette</a:t>
            </a:r>
            <a:r>
              <a:rPr lang="hu-HU" dirty="0">
                <a:solidFill>
                  <a:schemeClr val="tx1"/>
                </a:solidFill>
              </a:rPr>
              <a:t>]</a:t>
            </a:r>
          </a:p>
          <a:p>
            <a:r>
              <a:rPr lang="hu-HU" dirty="0">
                <a:solidFill>
                  <a:schemeClr val="tx1"/>
                </a:solidFill>
              </a:rPr>
              <a:t>Válasszuk ki a </a:t>
            </a:r>
            <a:r>
              <a:rPr lang="hu-HU" i="1" dirty="0" err="1">
                <a:solidFill>
                  <a:schemeClr val="tx1"/>
                </a:solidFill>
                <a:highlight>
                  <a:srgbClr val="FFFF00"/>
                </a:highlight>
              </a:rPr>
              <a:t>Wrap</a:t>
            </a:r>
            <a:r>
              <a:rPr lang="hu-HU" i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hu-HU" i="1" dirty="0" err="1">
                <a:solidFill>
                  <a:schemeClr val="tx1"/>
                </a:solidFill>
                <a:highlight>
                  <a:srgbClr val="FFFF00"/>
                </a:highlight>
              </a:rPr>
              <a:t>with</a:t>
            </a:r>
            <a:r>
              <a:rPr lang="hu-HU" i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hu-HU" i="1" dirty="0" err="1">
                <a:solidFill>
                  <a:schemeClr val="tx1"/>
                </a:solidFill>
                <a:highlight>
                  <a:srgbClr val="FFFF00"/>
                </a:highlight>
              </a:rPr>
              <a:t>Abbreviation</a:t>
            </a:r>
            <a:r>
              <a:rPr lang="hu-HU" dirty="0">
                <a:solidFill>
                  <a:schemeClr val="tx1"/>
                </a:solidFill>
              </a:rPr>
              <a:t> parancsot és adjuk meg, hogy </a:t>
            </a:r>
            <a:r>
              <a:rPr lang="hu-HU" dirty="0">
                <a:solidFill>
                  <a:srgbClr val="0070C0"/>
                </a:solidFill>
              </a:rPr>
              <a:t>p*</a:t>
            </a:r>
            <a:r>
              <a:rPr lang="hu-HU" dirty="0">
                <a:solidFill>
                  <a:schemeClr val="tx1"/>
                </a:solidFill>
              </a:rPr>
              <a:t>. </a:t>
            </a:r>
          </a:p>
          <a:p>
            <a:r>
              <a:rPr lang="hu-HU" dirty="0">
                <a:solidFill>
                  <a:schemeClr val="tx1"/>
                </a:solidFill>
              </a:rPr>
              <a:t>Minden sor elé </a:t>
            </a:r>
            <a:r>
              <a:rPr lang="hu-HU" dirty="0">
                <a:solidFill>
                  <a:srgbClr val="0070C0"/>
                </a:solidFill>
              </a:rPr>
              <a:t>&lt;p&gt; </a:t>
            </a:r>
            <a:r>
              <a:rPr lang="hu-HU" dirty="0">
                <a:solidFill>
                  <a:schemeClr val="tx1"/>
                </a:solidFill>
              </a:rPr>
              <a:t>kerül, a végére </a:t>
            </a:r>
            <a:r>
              <a:rPr lang="hu-HU" dirty="0">
                <a:solidFill>
                  <a:srgbClr val="0070C0"/>
                </a:solidFill>
              </a:rPr>
              <a:t>&lt;/p&gt;</a:t>
            </a:r>
            <a:r>
              <a:rPr lang="hu-HU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015A6DA-6B05-27F6-5AEC-73072B9A193A}"/>
              </a:ext>
            </a:extLst>
          </p:cNvPr>
          <p:cNvSpPr txBox="1"/>
          <p:nvPr/>
        </p:nvSpPr>
        <p:spPr>
          <a:xfrm>
            <a:off x="552603" y="4511682"/>
            <a:ext cx="11129608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Vigyázzunk! Ez a módszer akkor működik jól, ha nincs beállítva a szavak tördelése funkció (</a:t>
            </a:r>
            <a:r>
              <a:rPr lang="hu-HU" dirty="0" err="1">
                <a:solidFill>
                  <a:schemeClr val="bg1"/>
                </a:solidFill>
              </a:rPr>
              <a:t>View</a:t>
            </a:r>
            <a:r>
              <a:rPr lang="hu-HU" dirty="0">
                <a:solidFill>
                  <a:schemeClr val="bg1"/>
                </a:solidFill>
              </a:rPr>
              <a:t> / Word </a:t>
            </a:r>
            <a:r>
              <a:rPr lang="hu-HU" dirty="0" err="1">
                <a:solidFill>
                  <a:schemeClr val="bg1"/>
                </a:solidFill>
              </a:rPr>
              <a:t>wrap</a:t>
            </a:r>
            <a:r>
              <a:rPr lang="hu-HU" dirty="0">
                <a:solidFill>
                  <a:schemeClr val="bg1"/>
                </a:solidFill>
              </a:rPr>
              <a:t>). Ellenkező esetben a hosszú sorok több sorba tördelődnek, ami miatt nem kívánt eredményt kapunk.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5DD8F486-B1E0-66C4-0D02-C240B701AB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8528" y="494845"/>
            <a:ext cx="596322" cy="5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26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21E24-36EA-4BD8-F22B-4E2E05DFD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358E87-FB35-949D-0EA1-36BA4C37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8D1CF6C-077D-78B6-588C-0C37A578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46</a:t>
            </a:fld>
            <a:endParaRPr lang="hu-HU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26C433DA-0680-E109-029D-A2B4934BFF3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1196" y="1767055"/>
            <a:ext cx="11129608" cy="1697901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sz="3200" dirty="0"/>
              <a:t>Reguláris kifejezéssel távolítsuk el az összes </a:t>
            </a:r>
            <a:r>
              <a:rPr lang="hu-HU" sz="3200" dirty="0" err="1"/>
              <a:t>whitespace</a:t>
            </a:r>
            <a:r>
              <a:rPr lang="hu-HU" sz="3200" dirty="0"/>
              <a:t> karaktert a nyitó tagek után!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200" dirty="0"/>
              <a:t>Távolítsuk el az összes üres bekezdést is! </a:t>
            </a:r>
            <a:r>
              <a:rPr lang="hu-HU" sz="32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hu-HU" sz="3200" dirty="0">
                <a:solidFill>
                  <a:srgbClr val="800000"/>
                </a:solidFill>
                <a:latin typeface="Consolas" panose="020B0609020204030204" pitchFamily="49" charset="0"/>
              </a:rPr>
              <a:t>&lt;p&gt; 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r>
              <a:rPr lang="hu-HU" sz="3200" dirty="0"/>
              <a:t>)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A0FA6E0-4AA9-3110-0C6E-6724103177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8528" y="494845"/>
            <a:ext cx="596322" cy="5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91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Címsorok </a:t>
            </a:r>
            <a:r>
              <a:rPr lang="hu-HU" i="1" dirty="0"/>
              <a:t>(</a:t>
            </a:r>
            <a:r>
              <a:rPr lang="hu-HU" i="1" dirty="0" err="1"/>
              <a:t>headings</a:t>
            </a:r>
            <a:r>
              <a:rPr lang="hu-HU" i="1" dirty="0"/>
              <a:t>)</a:t>
            </a:r>
          </a:p>
        </p:txBody>
      </p:sp>
      <p:sp>
        <p:nvSpPr>
          <p:cNvPr id="6" name="Szöveg hely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4330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7A76A7B0-7B75-4334-BD80-2B581915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Címsorok </a:t>
            </a:r>
            <a:r>
              <a:rPr lang="hu-HU" i="1" dirty="0"/>
              <a:t>(</a:t>
            </a:r>
            <a:r>
              <a:rPr lang="hu-HU" i="1" dirty="0" err="1"/>
              <a:t>headings</a:t>
            </a:r>
            <a:r>
              <a:rPr lang="hu-HU" i="1" dirty="0"/>
              <a:t>) a HTML nyelvben</a:t>
            </a:r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012921C-6938-4E53-BF27-C3D90B8C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47096"/>
            <a:ext cx="8352926" cy="2736304"/>
          </a:xfrm>
        </p:spPr>
        <p:txBody>
          <a:bodyPr>
            <a:normAutofit fontScale="92500" lnSpcReduction="20000"/>
          </a:bodyPr>
          <a:lstStyle/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&lt;h1&gt;&lt;/h1&gt;</a:t>
            </a:r>
            <a:r>
              <a:rPr lang="hu-HU" dirty="0"/>
              <a:t>	1-es szintű címsor </a:t>
            </a:r>
            <a:r>
              <a:rPr lang="hu-HU" i="1" dirty="0"/>
              <a:t>(</a:t>
            </a:r>
            <a:r>
              <a:rPr lang="hu-HU" i="1" dirty="0" err="1"/>
              <a:t>Level</a:t>
            </a:r>
            <a:r>
              <a:rPr lang="hu-HU" i="1" dirty="0"/>
              <a:t> </a:t>
            </a:r>
            <a:r>
              <a:rPr lang="hu-HU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hu-HU" i="1" dirty="0"/>
              <a:t> </a:t>
            </a:r>
            <a:r>
              <a:rPr lang="hu-HU" i="1" dirty="0" err="1"/>
              <a:t>heading</a:t>
            </a:r>
            <a:r>
              <a:rPr lang="hu-HU" i="1" dirty="0"/>
              <a:t>)</a:t>
            </a:r>
            <a:endParaRPr lang="hu-HU" dirty="0"/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&lt;h2&gt;&lt;/h2&gt;</a:t>
            </a:r>
            <a:r>
              <a:rPr lang="hu-HU" dirty="0"/>
              <a:t>	2-es szintű címsor</a:t>
            </a: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&lt;h3&gt;&lt;/h3&gt;</a:t>
            </a:r>
            <a:r>
              <a:rPr lang="hu-HU" dirty="0"/>
              <a:t>	3-as szintű címsor</a:t>
            </a: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&lt;h4&gt;&lt;/h4&gt;</a:t>
            </a:r>
            <a:r>
              <a:rPr lang="hu-HU" dirty="0"/>
              <a:t>	4-es szintű címsor</a:t>
            </a: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&lt;h5&gt;&lt;/h5&gt;</a:t>
            </a:r>
            <a:r>
              <a:rPr lang="hu-HU" dirty="0"/>
              <a:t>	5-ös szintű címsor</a:t>
            </a: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&lt;h6&gt;&lt;/h6&gt;</a:t>
            </a:r>
            <a:r>
              <a:rPr lang="hu-HU" dirty="0"/>
              <a:t>	6-os szintű címsor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9C33D8F-3BA0-4CF9-9924-92DEEE59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48</a:t>
            </a:fld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006464D-DC65-49F9-8E76-E100CB22EFAB}"/>
              </a:ext>
            </a:extLst>
          </p:cNvPr>
          <p:cNvSpPr txBox="1"/>
          <p:nvPr/>
        </p:nvSpPr>
        <p:spPr>
          <a:xfrm>
            <a:off x="553364" y="4518406"/>
            <a:ext cx="10729192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2800" dirty="0"/>
              <a:t>Az oldal tartalomjegyzékét írják le, mint egy Word dokumentumban.  Fontos, hogy logikus legyen a címsorszintek kiosztása, minden oldalon legyen </a:t>
            </a:r>
            <a:r>
              <a:rPr lang="hu-HU" sz="28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hu-HU" sz="2800" dirty="0"/>
              <a:t>-es címsor! Aztán lehet 2-es, 3-as stb. szinteket kiosztani.</a:t>
            </a:r>
          </a:p>
        </p:txBody>
      </p:sp>
    </p:spTree>
    <p:extLst>
      <p:ext uri="{BB962C8B-B14F-4D97-AF65-F5344CB8AC3E}">
        <p14:creationId xmlns:p14="http://schemas.microsoft.com/office/powerpoint/2010/main" val="1619997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57A6CC-74E8-427C-A6AF-8966DBDE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Címsorok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AC0F2B-DF86-4D8D-ACFE-3922CEFED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4" y="1628801"/>
            <a:ext cx="11129608" cy="1296144"/>
          </a:xfrm>
          <a:solidFill>
            <a:srgbClr val="C9E7A7"/>
          </a:solidFill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dirty="0"/>
              <a:t>Alakítsuk ki a címsorszinteket a dokumentum alapján!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Az adott tagre kattintva, az </a:t>
            </a:r>
            <a:r>
              <a:rPr lang="hu-HU" b="1" dirty="0"/>
              <a:t>F2</a:t>
            </a:r>
            <a:r>
              <a:rPr lang="hu-HU" dirty="0"/>
              <a:t> megnyomása után lecserélhetjük az adott taget egy másikra.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235BB55-E88A-493D-A1F3-C5D9B2D8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49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124F07F-33F8-F64C-9876-C1088F2D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93" y="3136243"/>
            <a:ext cx="762000" cy="61912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0426C1A-DE66-8544-1A85-E95CBFBB1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3135635"/>
            <a:ext cx="1038225" cy="11049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5E854E49-09D0-E638-311A-9FFE46667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270" y="3140070"/>
            <a:ext cx="866775" cy="514350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8DAA19EC-2948-683A-D64B-91E1490FCD87}"/>
              </a:ext>
            </a:extLst>
          </p:cNvPr>
          <p:cNvSpPr txBox="1"/>
          <p:nvPr/>
        </p:nvSpPr>
        <p:spPr>
          <a:xfrm>
            <a:off x="2199738" y="3176386"/>
            <a:ext cx="1391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dirty="0"/>
              <a:t>F2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F93685BE-5B88-FD0F-2330-ABB58BA2107B}"/>
              </a:ext>
            </a:extLst>
          </p:cNvPr>
          <p:cNvSpPr txBox="1"/>
          <p:nvPr/>
        </p:nvSpPr>
        <p:spPr>
          <a:xfrm>
            <a:off x="4511824" y="3135635"/>
            <a:ext cx="1391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dirty="0"/>
              <a:t>Enter</a:t>
            </a:r>
          </a:p>
        </p:txBody>
      </p:sp>
      <p:sp>
        <p:nvSpPr>
          <p:cNvPr id="16" name="Tartalom helye 2">
            <a:extLst>
              <a:ext uri="{FF2B5EF4-FFF2-40B4-BE49-F238E27FC236}">
                <a16:creationId xmlns:a16="http://schemas.microsoft.com/office/drawing/2014/main" id="{A20E300B-FC7A-121A-4C8E-BA91438B40E4}"/>
              </a:ext>
            </a:extLst>
          </p:cNvPr>
          <p:cNvSpPr txBox="1">
            <a:spLocks/>
          </p:cNvSpPr>
          <p:nvPr/>
        </p:nvSpPr>
        <p:spPr>
          <a:xfrm>
            <a:off x="505544" y="4451225"/>
            <a:ext cx="11129608" cy="849983"/>
          </a:xfrm>
          <a:prstGeom prst="rect">
            <a:avLst/>
          </a:prstGeom>
          <a:solidFill>
            <a:srgbClr val="C9E7A7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Az összes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&lt;h1&gt;, &lt;h2&gt;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/>
              <a:t>taget helyezzük el!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hu-HU" dirty="0"/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C4A36C71-7FEF-C380-A8E7-F99DF4F55ED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8528" y="494845"/>
            <a:ext cx="596322" cy="596322"/>
          </a:xfrm>
          <a:prstGeom prst="rect">
            <a:avLst/>
          </a:prstGeom>
        </p:spPr>
      </p:pic>
      <p:sp>
        <p:nvSpPr>
          <p:cNvPr id="5" name="Nyíl: jobbra mutató 4">
            <a:extLst>
              <a:ext uri="{FF2B5EF4-FFF2-40B4-BE49-F238E27FC236}">
                <a16:creationId xmlns:a16="http://schemas.microsoft.com/office/drawing/2014/main" id="{168956AB-FDF1-4068-EFB3-F3439696DFD8}"/>
              </a:ext>
            </a:extLst>
          </p:cNvPr>
          <p:cNvSpPr/>
          <p:nvPr/>
        </p:nvSpPr>
        <p:spPr>
          <a:xfrm>
            <a:off x="1913466" y="3349904"/>
            <a:ext cx="261864" cy="1918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2C951AD8-CDF2-9777-C5F9-BEE8E4B807FC}"/>
              </a:ext>
            </a:extLst>
          </p:cNvPr>
          <p:cNvSpPr/>
          <p:nvPr/>
        </p:nvSpPr>
        <p:spPr>
          <a:xfrm>
            <a:off x="2764325" y="3349904"/>
            <a:ext cx="261864" cy="1918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Nyíl: jobbra mutató 8">
            <a:extLst>
              <a:ext uri="{FF2B5EF4-FFF2-40B4-BE49-F238E27FC236}">
                <a16:creationId xmlns:a16="http://schemas.microsoft.com/office/drawing/2014/main" id="{AB22B4E5-A377-980F-C54E-40EE1CC8C9EF}"/>
              </a:ext>
            </a:extLst>
          </p:cNvPr>
          <p:cNvSpPr/>
          <p:nvPr/>
        </p:nvSpPr>
        <p:spPr>
          <a:xfrm>
            <a:off x="4237602" y="3342095"/>
            <a:ext cx="261864" cy="1918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Nyíl: jobbra mutató 9">
            <a:extLst>
              <a:ext uri="{FF2B5EF4-FFF2-40B4-BE49-F238E27FC236}">
                <a16:creationId xmlns:a16="http://schemas.microsoft.com/office/drawing/2014/main" id="{E324C628-20A9-8505-1949-8E620B63E177}"/>
              </a:ext>
            </a:extLst>
          </p:cNvPr>
          <p:cNvSpPr/>
          <p:nvPr/>
        </p:nvSpPr>
        <p:spPr>
          <a:xfrm>
            <a:off x="5522270" y="3333099"/>
            <a:ext cx="261864" cy="1918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02060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640754D-0B6D-4D50-1B4D-27C82637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fogunk csinálni?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839F4E8-D956-9015-36D3-0D58ABCE3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755" y="1628800"/>
            <a:ext cx="4568134" cy="518457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1E4571"/>
                </a:solidFill>
              </a:rPr>
              <a:t>Honlap struktúra kialakítása (HTML5)</a:t>
            </a:r>
          </a:p>
          <a:p>
            <a:r>
              <a:rPr lang="hu-HU" dirty="0"/>
              <a:t>Címsorok, szövegek</a:t>
            </a:r>
          </a:p>
          <a:p>
            <a:r>
              <a:rPr lang="hu-HU" dirty="0"/>
              <a:t>Listák</a:t>
            </a:r>
          </a:p>
          <a:p>
            <a:r>
              <a:rPr lang="hu-HU" dirty="0"/>
              <a:t>Linkek</a:t>
            </a:r>
          </a:p>
          <a:p>
            <a:r>
              <a:rPr lang="hu-HU" dirty="0"/>
              <a:t>Előre formázott szövegek</a:t>
            </a:r>
          </a:p>
          <a:p>
            <a:r>
              <a:rPr lang="hu-HU" dirty="0"/>
              <a:t>Illusztrációk, képek</a:t>
            </a:r>
          </a:p>
          <a:p>
            <a:r>
              <a:rPr lang="hu-HU" dirty="0"/>
              <a:t>Beágyazott elemek</a:t>
            </a:r>
          </a:p>
          <a:p>
            <a:pPr lvl="1"/>
            <a:r>
              <a:rPr lang="hu-HU" dirty="0" err="1"/>
              <a:t>Audió</a:t>
            </a:r>
            <a:r>
              <a:rPr lang="hu-HU" dirty="0"/>
              <a:t> állomány,  videó állomány, beágyazott keret</a:t>
            </a:r>
          </a:p>
          <a:p>
            <a:r>
              <a:rPr lang="hu-HU" dirty="0"/>
              <a:t>Csoportosító elemek</a:t>
            </a:r>
          </a:p>
          <a:p>
            <a:r>
              <a:rPr lang="hu-HU" dirty="0"/>
              <a:t>Szövegrészek szerepének jelölése</a:t>
            </a:r>
          </a:p>
          <a:p>
            <a:r>
              <a:rPr lang="hu-HU" dirty="0"/>
              <a:t>Táblázatok</a:t>
            </a:r>
          </a:p>
          <a:p>
            <a:r>
              <a:rPr lang="hu-HU" dirty="0"/>
              <a:t>Oldalszerkezet elemek</a:t>
            </a:r>
          </a:p>
          <a:p>
            <a:r>
              <a:rPr lang="hu-HU" dirty="0"/>
              <a:t>Űrlap készítése</a:t>
            </a:r>
          </a:p>
          <a:p>
            <a:r>
              <a:rPr lang="hu-HU" dirty="0"/>
              <a:t>CSS alkalmazása, módosítása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A6BCABC-B633-FE37-B2CE-0417EF70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5</a:t>
            </a:fld>
            <a:endParaRPr lang="hu-HU"/>
          </a:p>
        </p:txBody>
      </p:sp>
      <p:sp>
        <p:nvSpPr>
          <p:cNvPr id="8" name="Tartalom helye 6">
            <a:extLst>
              <a:ext uri="{FF2B5EF4-FFF2-40B4-BE49-F238E27FC236}">
                <a16:creationId xmlns:a16="http://schemas.microsoft.com/office/drawing/2014/main" id="{D80372C4-69EE-0026-B19E-58777B741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3952" y="1628800"/>
            <a:ext cx="5904655" cy="51845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7030A0"/>
                </a:solidFill>
              </a:rPr>
              <a:t>Reszponzív honlap fejlesztése </a:t>
            </a:r>
            <a:br>
              <a:rPr lang="hu-HU" b="1" dirty="0">
                <a:solidFill>
                  <a:srgbClr val="7030A0"/>
                </a:solidFill>
              </a:rPr>
            </a:br>
            <a:r>
              <a:rPr lang="hu-HU" b="1" dirty="0">
                <a:solidFill>
                  <a:srgbClr val="7030A0"/>
                </a:solidFill>
              </a:rPr>
              <a:t>(</a:t>
            </a:r>
            <a:r>
              <a:rPr lang="hu-HU" b="1" dirty="0" err="1">
                <a:solidFill>
                  <a:srgbClr val="7030A0"/>
                </a:solidFill>
              </a:rPr>
              <a:t>Bootstrap</a:t>
            </a:r>
            <a:r>
              <a:rPr lang="hu-HU" b="1" dirty="0">
                <a:solidFill>
                  <a:srgbClr val="7030A0"/>
                </a:solidFill>
              </a:rPr>
              <a:t> 5.3 keretrendszerrel)</a:t>
            </a:r>
          </a:p>
          <a:p>
            <a:pPr lvl="1"/>
            <a:r>
              <a:rPr lang="hu-HU" dirty="0"/>
              <a:t>Külön megjelenés okostelefonra, közepes, és extra nagy kijelzőre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accent1">
                    <a:lumMod val="50000"/>
                  </a:schemeClr>
                </a:solidFill>
              </a:rPr>
              <a:t>Extra funkciók hozzáadása</a:t>
            </a:r>
          </a:p>
          <a:p>
            <a:pPr lvl="1"/>
            <a:r>
              <a:rPr lang="hu-HU" dirty="0" err="1"/>
              <a:t>Bootstrap</a:t>
            </a:r>
            <a:r>
              <a:rPr lang="hu-HU" dirty="0"/>
              <a:t> komponensek (pl. </a:t>
            </a:r>
            <a:r>
              <a:rPr lang="hu-HU" dirty="0" err="1"/>
              <a:t>Carousel</a:t>
            </a:r>
            <a:r>
              <a:rPr lang="hu-HU" dirty="0"/>
              <a:t>, reszponzív menü)</a:t>
            </a:r>
          </a:p>
          <a:p>
            <a:pPr lvl="1"/>
            <a:r>
              <a:rPr lang="hu-HU" dirty="0"/>
              <a:t>Stílusváltás – Nagybetűs nézet (</a:t>
            </a:r>
            <a:r>
              <a:rPr lang="hu-HU" dirty="0" err="1"/>
              <a:t>Javascript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b="1" dirty="0">
                <a:solidFill>
                  <a:srgbClr val="0070C0"/>
                </a:solidFill>
              </a:rPr>
              <a:t>Megjelenés </a:t>
            </a:r>
            <a:r>
              <a:rPr lang="hu-HU" b="1" dirty="0" err="1">
                <a:solidFill>
                  <a:srgbClr val="0070C0"/>
                </a:solidFill>
              </a:rPr>
              <a:t>testreszabása</a:t>
            </a:r>
            <a:r>
              <a:rPr lang="hu-HU" b="1" dirty="0">
                <a:solidFill>
                  <a:srgbClr val="0070C0"/>
                </a:solidFill>
              </a:rPr>
              <a:t> (CSS3)</a:t>
            </a:r>
          </a:p>
          <a:p>
            <a:pPr lvl="1"/>
            <a:r>
              <a:rPr lang="hu-HU" dirty="0" err="1"/>
              <a:t>Bootstrap</a:t>
            </a:r>
            <a:r>
              <a:rPr lang="hu-HU" dirty="0"/>
              <a:t> stílusok felülbírálása</a:t>
            </a:r>
          </a:p>
          <a:p>
            <a:pPr lvl="1"/>
            <a:r>
              <a:rPr lang="hu-HU" dirty="0"/>
              <a:t>Nyomtatási nézet </a:t>
            </a:r>
            <a:r>
              <a:rPr lang="hu-HU" dirty="0" err="1"/>
              <a:t>testreszabása</a:t>
            </a:r>
            <a:endParaRPr lang="hu-HU" dirty="0"/>
          </a:p>
          <a:p>
            <a:r>
              <a:rPr lang="hu-HU" b="1" dirty="0">
                <a:solidFill>
                  <a:schemeClr val="accent4">
                    <a:lumMod val="50000"/>
                  </a:schemeClr>
                </a:solidFill>
              </a:rPr>
              <a:t>Reszponzív weblap fejlesztése keretrendszer nélkül (CSS3)</a:t>
            </a:r>
          </a:p>
          <a:p>
            <a:pPr lvl="1"/>
            <a:r>
              <a:rPr lang="hu-HU" dirty="0"/>
              <a:t>Esettanulmány. CSS3 </a:t>
            </a:r>
            <a:r>
              <a:rPr lang="hu-HU" dirty="0" err="1"/>
              <a:t>flexbox</a:t>
            </a:r>
            <a:r>
              <a:rPr lang="hu-HU" dirty="0"/>
              <a:t> használata.</a:t>
            </a:r>
          </a:p>
        </p:txBody>
      </p:sp>
    </p:spTree>
    <p:extLst>
      <p:ext uri="{BB962C8B-B14F-4D97-AF65-F5344CB8AC3E}">
        <p14:creationId xmlns:p14="http://schemas.microsoft.com/office/powerpoint/2010/main" val="42624214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AFFE8-68D2-FD21-37E9-35E061A5F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597096-688E-3413-0DEE-6A5409FF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Speciális karakterek 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special</a:t>
            </a:r>
            <a:r>
              <a:rPr lang="hu-HU" dirty="0"/>
              <a:t> </a:t>
            </a:r>
            <a:r>
              <a:rPr lang="hu-HU" dirty="0" err="1"/>
              <a:t>characters</a:t>
            </a:r>
            <a:r>
              <a:rPr lang="hu-HU" dirty="0"/>
              <a:t>)</a:t>
            </a:r>
            <a:endParaRPr lang="hu-HU" i="1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452DC92-C6C1-C9D9-0BA6-F41AE6067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6637A7A-15A6-FC71-9A11-DF3C8385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05726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Speciális karakterek használata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51</a:t>
            </a:fld>
            <a:endParaRPr lang="hu-HU"/>
          </a:p>
        </p:txBody>
      </p:sp>
      <p:graphicFrame>
        <p:nvGraphicFramePr>
          <p:cNvPr id="6" name="Tábláza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75885"/>
              </p:ext>
            </p:extLst>
          </p:nvPr>
        </p:nvGraphicFramePr>
        <p:xfrm>
          <a:off x="527382" y="1712443"/>
          <a:ext cx="6288696" cy="471937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048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8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8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81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81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6999">
                <a:tc gridSpan="6">
                  <a:txBody>
                    <a:bodyPr/>
                    <a:lstStyle/>
                    <a:p>
                      <a:r>
                        <a:rPr lang="hu-HU" sz="1400" b="1" dirty="0"/>
                        <a:t>Gyakran használt speciális karakterek </a:t>
                      </a:r>
                    </a:p>
                  </a:txBody>
                  <a:tcPr marL="64250" marR="64250" marT="32125" marB="32125" anchor="ctr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Karakter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HTML kód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unicode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Karakter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HTML kód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unicode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´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&amp;acute;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&amp;#180;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</a:p>
                  </a:txBody>
                  <a:tcPr marL="64250" marR="64250" marT="32125" marB="3212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</a:t>
                      </a:r>
                      <a:r>
                        <a:rPr lang="hu-HU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lt</a:t>
                      </a:r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marL="64250" marR="64250" marT="32125" marB="3212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&amp;#60;</a:t>
                      </a:r>
                    </a:p>
                  </a:txBody>
                  <a:tcPr marL="64250" marR="64250" marT="32125" marB="3212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</a:t>
                      </a:r>
                      <a:r>
                        <a:rPr lang="hu-HU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amp</a:t>
                      </a:r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&amp;#38;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¯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&amp;macr;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&amp;#175;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</a:t>
                      </a:r>
                      <a:r>
                        <a:rPr lang="hu-HU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brvbar</a:t>
                      </a:r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&amp;#166;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µ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&amp;micro;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&amp;#181;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&amp;bull;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&amp;#8226;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endParaRPr lang="hu-HU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&amp;nbsp;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&amp;#160;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&amp;cent;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&amp;#162;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¬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&amp;not;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&amp;#172;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©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&amp;copy;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&amp;#169;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¶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&amp;para;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&amp;#182;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°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&amp;deg;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&amp;#176;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‰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&amp;permil;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&amp;#8240;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€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&amp;euro;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&amp;#8364;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?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&amp;plusmn;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&amp;#177;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÷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&amp;divide;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&amp;#247;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&amp;quot;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&amp;#34;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½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&amp;frac12;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&amp;#189;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®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&amp;reg;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&amp;#174;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¼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&amp;frac14;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&amp;#188;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»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</a:t>
                      </a:r>
                      <a:r>
                        <a:rPr lang="hu-HU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raquo</a:t>
                      </a:r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&amp;#187;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¾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&amp;frac34;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&amp;#190;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§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&amp;sect;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&amp;#167;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marL="64250" marR="64250" marT="32125" marB="3212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&amp;gt;</a:t>
                      </a:r>
                    </a:p>
                  </a:txBody>
                  <a:tcPr marL="64250" marR="64250" marT="32125" marB="3212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&amp;#62;</a:t>
                      </a:r>
                    </a:p>
                  </a:txBody>
                  <a:tcPr marL="64250" marR="64250" marT="32125" marB="3212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¨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</a:t>
                      </a:r>
                      <a:r>
                        <a:rPr lang="hu-HU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uml</a:t>
                      </a:r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&amp;#168;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!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&amp;iexcl;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&amp;#161;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×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&amp;times;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&amp;#215;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?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&amp;iquest;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&amp;#191;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™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&amp;trade;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&amp;#8482;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Szövegdoboz 4"/>
          <p:cNvSpPr txBox="1"/>
          <p:nvPr/>
        </p:nvSpPr>
        <p:spPr>
          <a:xfrm>
            <a:off x="7032104" y="1689392"/>
            <a:ext cx="4632514" cy="4154984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</a:t>
            </a:r>
          </a:p>
          <a:p>
            <a:endParaRPr lang="hu-HU" sz="2400" dirty="0"/>
          </a:p>
          <a:p>
            <a:r>
              <a:rPr lang="hu-HU" sz="2400" dirty="0"/>
              <a:t>Az oldal fő címsora a </a:t>
            </a:r>
            <a:br>
              <a:rPr lang="hu-HU" sz="2400" dirty="0"/>
            </a:br>
            <a:r>
              <a:rPr lang="hu-HU" sz="2400" b="1" dirty="0" err="1"/>
              <a:t>A</a:t>
            </a:r>
            <a:r>
              <a:rPr lang="hu-HU" sz="2400" b="1" dirty="0"/>
              <a:t> legjobb &lt;internetes/webes&gt; témájú filmek </a:t>
            </a:r>
            <a:r>
              <a:rPr lang="hu-HU" sz="2400" dirty="0"/>
              <a:t>szöveg nem jelenik meg helyesen.</a:t>
            </a:r>
          </a:p>
          <a:p>
            <a:endParaRPr lang="hu-HU" sz="2400" b="1" dirty="0"/>
          </a:p>
          <a:p>
            <a:r>
              <a:rPr lang="hu-HU" sz="2400" dirty="0"/>
              <a:t>Hogyan tudjuk a &lt; és &gt; jeleket megfelelően kiíratni?</a:t>
            </a:r>
          </a:p>
          <a:p>
            <a:endParaRPr lang="hu-HU" sz="2400" dirty="0"/>
          </a:p>
          <a:p>
            <a:endParaRPr lang="hu-HU" sz="2400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4112608-BBE4-D7D0-30EB-7C1461DE4F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8528" y="494845"/>
            <a:ext cx="596322" cy="5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52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Listák (</a:t>
            </a:r>
            <a:r>
              <a:rPr lang="hu-HU" dirty="0" err="1"/>
              <a:t>lists</a:t>
            </a:r>
            <a:r>
              <a:rPr lang="hu-HU" dirty="0"/>
              <a:t>)</a:t>
            </a:r>
            <a:endParaRPr lang="hu-HU" i="1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5235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07264" y="260648"/>
            <a:ext cx="5068656" cy="1141497"/>
          </a:xfrm>
        </p:spPr>
        <p:txBody>
          <a:bodyPr>
            <a:normAutofit/>
          </a:bodyPr>
          <a:lstStyle/>
          <a:p>
            <a:r>
              <a:rPr lang="hu-HU" dirty="0"/>
              <a:t>Listák </a:t>
            </a:r>
            <a:r>
              <a:rPr lang="hu-HU" i="1" dirty="0"/>
              <a:t>(</a:t>
            </a:r>
            <a:r>
              <a:rPr lang="hu-HU" i="1" dirty="0" err="1"/>
              <a:t>lists</a:t>
            </a:r>
            <a:r>
              <a:rPr lang="hu-HU" i="1" dirty="0"/>
              <a:t>)</a:t>
            </a:r>
            <a:r>
              <a:rPr lang="hu-HU" dirty="0"/>
              <a:t> használata (példa)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53</a:t>
            </a:fld>
            <a:endParaRPr lang="hu-HU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2027"/>
          <a:stretch>
            <a:fillRect/>
          </a:stretch>
        </p:blipFill>
        <p:spPr bwMode="auto">
          <a:xfrm>
            <a:off x="1431462" y="2561349"/>
            <a:ext cx="3926352" cy="41880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zövegdoboz 6"/>
          <p:cNvSpPr txBox="1"/>
          <p:nvPr/>
        </p:nvSpPr>
        <p:spPr>
          <a:xfrm>
            <a:off x="307264" y="1511621"/>
            <a:ext cx="5068656" cy="10156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000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hu-HU" sz="2000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dirty="0"/>
              <a:t>		felsorolás lista</a:t>
            </a:r>
          </a:p>
          <a:p>
            <a:r>
              <a:rPr 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000" dirty="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hu-HU" sz="2000" dirty="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dirty="0"/>
              <a:t>		sorszámozott lista</a:t>
            </a:r>
          </a:p>
          <a:p>
            <a:r>
              <a:rPr 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&lt;li&gt;&lt;/li&gt;</a:t>
            </a:r>
            <a:r>
              <a:rPr lang="hu-HU" dirty="0"/>
              <a:t>		listaelem</a:t>
            </a:r>
          </a:p>
        </p:txBody>
      </p:sp>
      <p:sp>
        <p:nvSpPr>
          <p:cNvPr id="6" name="Téglalap 5"/>
          <p:cNvSpPr/>
          <p:nvPr/>
        </p:nvSpPr>
        <p:spPr>
          <a:xfrm>
            <a:off x="5692572" y="1663019"/>
            <a:ext cx="5688632" cy="50475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hu-HU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Muffincsoda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hu-H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Hozzávalók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hu-H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8 evőkanál liszt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 dl tej 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hu-H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 dl olaj 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hu-H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 evőkanál cukor 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hu-H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 tojás (egész) 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hu-H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 csomag sütőpor 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hu-H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1/4 citrom reszelt héja 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hu-H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 csomag vaníliás cukor 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hu-H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Elkészítés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hu-H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hozzávalókat egy tálban összekeverjük. 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hu-H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formába helyezett </a:t>
            </a:r>
            <a:r>
              <a:rPr lang="hu-HU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muffinpapírt</a:t>
            </a:r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olajjal kikenjük.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hu-H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Előmelegített sütőben 165°C-on 25 percig sütjük.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hu-HU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5692572" y="280948"/>
            <a:ext cx="5688632" cy="1200329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  <a:r>
              <a:rPr lang="hu-HU" sz="2400" dirty="0"/>
              <a:t>A filmes oldalunkon az oldalmenü legyen sorszámozott listában, a források pedig felsoroláslistában!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E5A7609-9D9E-37F9-8E1E-621B4629AA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01534" y="582951"/>
            <a:ext cx="596322" cy="5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616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EFA1B1-3914-4196-8A53-86EB90E59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Hiperhivatkozások</a:t>
            </a:r>
            <a:r>
              <a:rPr lang="hu-HU" dirty="0"/>
              <a:t> (linkek) </a:t>
            </a:r>
            <a:r>
              <a:rPr lang="hu-HU" i="1" dirty="0"/>
              <a:t>(</a:t>
            </a:r>
            <a:r>
              <a:rPr lang="hu-HU" i="1" dirty="0" err="1"/>
              <a:t>hyperlinks</a:t>
            </a:r>
            <a:r>
              <a:rPr lang="hu-HU" i="1" dirty="0"/>
              <a:t>)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09FE6F3-266B-46B6-9DFB-EB67A9323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Akkor lesz a weboldalad igazán a web része, ha hivatkozol más oldalakra, és mások is hivatkoznak az oldalaidra.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1FA3CA9-13E8-433D-9058-649CAA7F6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2065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 dirty="0"/>
              <a:t>Hiperhivatkozás készítése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hu-HU" altLang="hu-HU" sz="3200" dirty="0" err="1"/>
              <a:t>Hiperhivatkozás</a:t>
            </a:r>
            <a:r>
              <a:rPr lang="hu-HU" altLang="hu-HU" sz="3200" dirty="0"/>
              <a:t> készítésére az 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&lt;a&gt;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3200" dirty="0"/>
              <a:t>címkét használjuk.</a:t>
            </a:r>
          </a:p>
          <a:p>
            <a:pPr marL="0" indent="0">
              <a:buNone/>
            </a:pPr>
            <a:r>
              <a:rPr lang="hu-HU" sz="3200" dirty="0"/>
              <a:t>Az 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&lt;a&gt; </a:t>
            </a:r>
            <a:r>
              <a:rPr lang="hu-HU" sz="3200" dirty="0"/>
              <a:t>és 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r>
              <a:rPr lang="hu-HU" sz="3200" dirty="0"/>
              <a:t> között kell megadni a link szövegét.</a:t>
            </a:r>
          </a:p>
          <a:p>
            <a:pPr marL="0" indent="0">
              <a:buNone/>
            </a:pPr>
            <a:r>
              <a:rPr lang="hu-HU" altLang="hu-HU" sz="3200" dirty="0"/>
              <a:t>Gyakori paraméterei: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hu-HU" altLang="hu-HU" sz="2400" dirty="0">
                <a:latin typeface="Consolas" panose="020B0609020204030204" pitchFamily="49" charset="0"/>
              </a:rPr>
              <a:t>=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"webcím"</a:t>
            </a:r>
            <a:r>
              <a:rPr lang="hu-HU" altLang="hu-HU" sz="2800" dirty="0"/>
              <a:t>:  a hivatkozás webcíme</a:t>
            </a:r>
          </a:p>
          <a:p>
            <a:pPr lvl="1"/>
            <a:r>
              <a:rPr lang="hu-HU" altLang="hu-HU" sz="2400" dirty="0" err="1">
                <a:solidFill>
                  <a:srgbClr val="E50000"/>
                </a:solidFill>
                <a:latin typeface="Consolas" panose="020B0609020204030204" pitchFamily="49" charset="0"/>
              </a:rPr>
              <a:t>target</a:t>
            </a:r>
            <a:r>
              <a:rPr lang="hu-HU" altLang="hu-HU" sz="2400" dirty="0">
                <a:latin typeface="Consolas" panose="020B0609020204030204" pitchFamily="49" charset="0"/>
              </a:rPr>
              <a:t>=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"_</a:t>
            </a:r>
            <a:r>
              <a:rPr lang="hu-HU" altLang="hu-HU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blank</a:t>
            </a:r>
            <a:r>
              <a:rPr lang="hu-HU" alt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800" dirty="0"/>
              <a:t>: ekkor új fülön nyílik meg az oldal</a:t>
            </a:r>
          </a:p>
          <a:p>
            <a:pPr lvl="1"/>
            <a:endParaRPr lang="hu-HU" altLang="hu-HU" sz="2800" dirty="0"/>
          </a:p>
          <a:p>
            <a:pPr lvl="1"/>
            <a:endParaRPr lang="hu-HU" altLang="hu-HU" sz="2800" dirty="0"/>
          </a:p>
          <a:p>
            <a:pPr lvl="1"/>
            <a:endParaRPr lang="hu-HU" altLang="hu-HU" sz="2800" dirty="0"/>
          </a:p>
          <a:p>
            <a:endParaRPr lang="hu-HU" altLang="hu-HU" sz="3200" dirty="0"/>
          </a:p>
          <a:p>
            <a:pPr lvl="1"/>
            <a:endParaRPr lang="hu-HU" altLang="hu-HU" sz="2800" dirty="0"/>
          </a:p>
          <a:p>
            <a:endParaRPr lang="hu-HU" sz="3200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C291C50-75CA-48B7-A8F8-2822390EC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55</a:t>
            </a:fld>
            <a:endParaRPr lang="hu-HU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879976" y="4339355"/>
            <a:ext cx="6004760" cy="19389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Példa</a:t>
            </a: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"https://www.budapest.hu"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blank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Budapesten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születtem</a:t>
            </a:r>
            <a:b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hu-HU" altLang="hu-HU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307264" y="1700808"/>
            <a:ext cx="5140664" cy="4524315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</a:t>
            </a:r>
          </a:p>
          <a:p>
            <a:endParaRPr lang="hu-HU" sz="2400" dirty="0"/>
          </a:p>
          <a:p>
            <a:r>
              <a:rPr lang="hu-HU" sz="2400" dirty="0"/>
              <a:t>A menüben az </a:t>
            </a:r>
            <a:r>
              <a:rPr lang="hu-HU" sz="2400" b="1" dirty="0"/>
              <a:t>Új film beküldése</a:t>
            </a:r>
            <a:r>
              <a:rPr lang="hu-HU" sz="2400" dirty="0"/>
              <a:t> szöveg az </a:t>
            </a:r>
            <a:r>
              <a:rPr lang="hu-HU" sz="2400" i="1" dirty="0"/>
              <a:t>urlap.html </a:t>
            </a:r>
            <a:r>
              <a:rPr lang="hu-HU" sz="2400" dirty="0"/>
              <a:t>oldalra mutasson.</a:t>
            </a:r>
          </a:p>
          <a:p>
            <a:r>
              <a:rPr lang="hu-HU" sz="2400" dirty="0"/>
              <a:t>A </a:t>
            </a:r>
            <a:r>
              <a:rPr lang="hu-HU" sz="2400" i="1" dirty="0" err="1"/>
              <a:t>title</a:t>
            </a:r>
            <a:r>
              <a:rPr lang="hu-HU" sz="2400" dirty="0"/>
              <a:t> attribútum értékét is töltsük ki! (Értéke: Ugrás az űrlapra, ahol saját kedvenc filmet lehet beküldeni). Nézzük meg mi lesz a </a:t>
            </a:r>
            <a:r>
              <a:rPr lang="hu-HU" sz="2400" i="1" dirty="0" err="1"/>
              <a:t>title</a:t>
            </a:r>
            <a:r>
              <a:rPr lang="hu-HU" sz="2400" dirty="0"/>
              <a:t> paraméter hatása! </a:t>
            </a:r>
          </a:p>
          <a:p>
            <a:endParaRPr lang="hu-HU" sz="2400" dirty="0"/>
          </a:p>
          <a:p>
            <a:r>
              <a:rPr lang="hu-HU" sz="2400" b="1" dirty="0"/>
              <a:t>Hozzuk létre </a:t>
            </a:r>
            <a:r>
              <a:rPr lang="hu-HU" sz="2400" dirty="0"/>
              <a:t>az </a:t>
            </a:r>
            <a:r>
              <a:rPr lang="hu-HU" sz="2400" i="1" dirty="0"/>
              <a:t>urlap.html </a:t>
            </a:r>
            <a:r>
              <a:rPr lang="hu-HU" sz="2400" dirty="0"/>
              <a:t>oldalt, és helyezzünk el benne egy linket, amellyel vissza lehet térni a kezdőlapra.</a:t>
            </a:r>
          </a:p>
        </p:txBody>
      </p:sp>
    </p:spTree>
    <p:extLst>
      <p:ext uri="{BB962C8B-B14F-4D97-AF65-F5344CB8AC3E}">
        <p14:creationId xmlns:p14="http://schemas.microsoft.com/office/powerpoint/2010/main" val="32472330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38863-1539-DB9B-992D-01C6F61C5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64C7674-EBBD-122F-E7EA-FE085C870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 dirty="0"/>
              <a:t>Hiperhivatkozás készítése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615988-DA16-D8D3-EC0E-63967DA4A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hu-HU" altLang="hu-HU" sz="3200" dirty="0" err="1"/>
              <a:t>Hiperhivatkozás</a:t>
            </a:r>
            <a:r>
              <a:rPr lang="hu-HU" altLang="hu-HU" sz="3200" dirty="0"/>
              <a:t> készítésére az 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&lt;a&gt;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3200" dirty="0"/>
              <a:t>címkét használjuk.</a:t>
            </a:r>
          </a:p>
          <a:p>
            <a:pPr marL="0" indent="0">
              <a:buNone/>
            </a:pPr>
            <a:r>
              <a:rPr lang="hu-HU" altLang="hu-HU" sz="3200" dirty="0"/>
              <a:t>Gyakori paraméterei: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hu-HU" altLang="hu-HU" sz="2400" dirty="0">
                <a:latin typeface="Consolas" panose="020B0609020204030204" pitchFamily="49" charset="0"/>
              </a:rPr>
              <a:t>="webcím"</a:t>
            </a:r>
            <a:r>
              <a:rPr lang="hu-HU" altLang="hu-HU" sz="2800" dirty="0"/>
              <a:t>:  a hivatkozás webcíme</a:t>
            </a:r>
          </a:p>
          <a:p>
            <a:pPr lvl="1"/>
            <a:r>
              <a:rPr lang="hu-HU" altLang="hu-HU" sz="2400" dirty="0" err="1">
                <a:solidFill>
                  <a:srgbClr val="E50000"/>
                </a:solidFill>
                <a:latin typeface="Consolas" panose="020B0609020204030204" pitchFamily="49" charset="0"/>
              </a:rPr>
              <a:t>target</a:t>
            </a:r>
            <a:r>
              <a:rPr lang="hu-HU" altLang="hu-HU" sz="2400" dirty="0">
                <a:latin typeface="Consolas" panose="020B0609020204030204" pitchFamily="49" charset="0"/>
              </a:rPr>
              <a:t>="_</a:t>
            </a:r>
            <a:r>
              <a:rPr lang="hu-HU" altLang="hu-HU" sz="2400" dirty="0" err="1">
                <a:latin typeface="Consolas" panose="020B0609020204030204" pitchFamily="49" charset="0"/>
              </a:rPr>
              <a:t>blank</a:t>
            </a:r>
            <a:r>
              <a:rPr lang="hu-HU" altLang="hu-HU" sz="2400" dirty="0">
                <a:latin typeface="Consolas" panose="020B0609020204030204" pitchFamily="49" charset="0"/>
              </a:rPr>
              <a:t>"</a:t>
            </a:r>
            <a:r>
              <a:rPr lang="hu-HU" altLang="hu-HU" sz="2800" dirty="0"/>
              <a:t> : ekkor új fülön nyílik meg az oldal</a:t>
            </a:r>
          </a:p>
          <a:p>
            <a:pPr lvl="1"/>
            <a:endParaRPr lang="hu-HU" altLang="hu-HU" sz="2800" dirty="0"/>
          </a:p>
          <a:p>
            <a:pPr lvl="1"/>
            <a:endParaRPr lang="hu-HU" altLang="hu-HU" sz="2800" dirty="0"/>
          </a:p>
          <a:p>
            <a:pPr lvl="1"/>
            <a:endParaRPr lang="hu-HU" altLang="hu-HU" sz="2800" dirty="0"/>
          </a:p>
          <a:p>
            <a:endParaRPr lang="hu-HU" altLang="hu-HU" sz="3200" dirty="0"/>
          </a:p>
          <a:p>
            <a:pPr lvl="1"/>
            <a:endParaRPr lang="hu-HU" altLang="hu-HU" sz="2800" dirty="0"/>
          </a:p>
          <a:p>
            <a:endParaRPr lang="hu-HU" sz="3200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31D1579-CC6E-B3E1-F55B-2751AFA72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0F56EED-B018-75D9-9ACC-A184A8CE2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56</a:t>
            </a:fld>
            <a:endParaRPr lang="hu-H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54F9186-625A-3BFB-6349-BD6A2DE54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976" y="4185467"/>
            <a:ext cx="6004760" cy="22467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hu-HU" sz="2000" dirty="0"/>
              <a:t>Példa:</a:t>
            </a: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"https://www.budapest.hu"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hu-HU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blank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Budapesten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születtem</a:t>
            </a:r>
            <a:b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pt-B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"mailto:gipszjakab@mailinator.com"</a:t>
            </a:r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pt-B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gipszjakab@mailinator.com</a:t>
            </a:r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hu-HU" altLang="hu-H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27A9F5F-95A4-A7A1-1C03-D2F5EB792B2C}"/>
              </a:ext>
            </a:extLst>
          </p:cNvPr>
          <p:cNvSpPr txBox="1"/>
          <p:nvPr/>
        </p:nvSpPr>
        <p:spPr>
          <a:xfrm>
            <a:off x="307264" y="1700808"/>
            <a:ext cx="5140664" cy="3416320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</a:t>
            </a:r>
          </a:p>
          <a:p>
            <a:endParaRPr lang="hu-HU" sz="2400" dirty="0"/>
          </a:p>
          <a:p>
            <a:r>
              <a:rPr lang="hu-HU" sz="2400" dirty="0"/>
              <a:t>A forrásként megadott linkek új fülön nyíljanak meg! A linkeket a dokumentumból kimásolhatjuk.</a:t>
            </a:r>
          </a:p>
          <a:p>
            <a:endParaRPr lang="hu-HU" sz="2400" dirty="0"/>
          </a:p>
          <a:p>
            <a:r>
              <a:rPr lang="hu-HU" sz="2400" dirty="0"/>
              <a:t>Gipsz Jakab email címénél használjuk a mailto: sémát! Mi lesz ennek az eredménye?</a:t>
            </a:r>
          </a:p>
        </p:txBody>
      </p:sp>
    </p:spTree>
    <p:extLst>
      <p:ext uri="{BB962C8B-B14F-4D97-AF65-F5344CB8AC3E}">
        <p14:creationId xmlns:p14="http://schemas.microsoft.com/office/powerpoint/2010/main" val="17573851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 dirty="0"/>
              <a:t>Hiperhivatkozás készítése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807968" y="415297"/>
            <a:ext cx="6076768" cy="4669888"/>
          </a:xfrm>
        </p:spPr>
        <p:txBody>
          <a:bodyPr>
            <a:noAutofit/>
          </a:bodyPr>
          <a:lstStyle/>
          <a:p>
            <a:pPr lvl="1"/>
            <a:r>
              <a:rPr lang="hu-HU" altLang="hu-HU" sz="3200" dirty="0"/>
              <a:t>Az oldal egy részét elláthatjuk egyedi azonosítóval (</a:t>
            </a:r>
            <a:r>
              <a:rPr lang="hu-HU" sz="32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altLang="hu-HU" sz="3200" dirty="0"/>
              <a:t>), amelyre hivatkozhatunk is. </a:t>
            </a:r>
          </a:p>
          <a:p>
            <a:pPr lvl="1"/>
            <a:r>
              <a:rPr lang="hu-HU" altLang="hu-HU" sz="3200" dirty="0"/>
              <a:t>Ekkor # jelet kell tenni a név elé.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C291C50-75CA-48B7-A8F8-2822390EC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57</a:t>
            </a:fld>
            <a:endParaRPr lang="hu-HU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254193" y="2924944"/>
            <a:ext cx="5458431" cy="20056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50"/>
              </a:lnSpc>
            </a:pPr>
            <a:r>
              <a:rPr lang="hu-HU" sz="3200" dirty="0"/>
              <a:t>Példa:</a:t>
            </a:r>
          </a:p>
          <a:p>
            <a:pPr>
              <a:lnSpc>
                <a:spcPts val="4050"/>
              </a:lnSpc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kepek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b="0" dirty="0">
                <a:effectLst/>
                <a:latin typeface="Consolas" panose="020B0609020204030204" pitchFamily="49" charset="0"/>
              </a:rPr>
              <a:t>Képek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kepek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Ugrás a képekre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307264" y="1700808"/>
            <a:ext cx="5140664" cy="3847207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</a:t>
            </a:r>
          </a:p>
          <a:p>
            <a:endParaRPr lang="hu-HU" sz="2400" dirty="0"/>
          </a:p>
          <a:p>
            <a:r>
              <a:rPr lang="hu-HU" sz="2400" dirty="0"/>
              <a:t>Oldjuk meg, hogy  az oldalmenü elemeire kattintva az oldal adott részére kerüljünk! Ehhez megfelelő </a:t>
            </a:r>
            <a:r>
              <a:rPr lang="hu-HU" sz="2400" dirty="0" err="1"/>
              <a:t>id</a:t>
            </a:r>
            <a:r>
              <a:rPr lang="hu-HU" sz="2400" dirty="0"/>
              <a:t>-ket kell kiosztani a film nevét tartalmazó címsoroknál!</a:t>
            </a:r>
          </a:p>
          <a:p>
            <a:r>
              <a:rPr lang="hu-HU" sz="2400" dirty="0"/>
              <a:t>Pl. </a:t>
            </a:r>
            <a:br>
              <a:rPr lang="hu-HU" sz="2400" dirty="0"/>
            </a:b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"film1"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hu-HU" sz="24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BB0EEDBB-10DE-B6B2-FC69-EC85B38714A1}"/>
              </a:ext>
            </a:extLst>
          </p:cNvPr>
          <p:cNvSpPr txBox="1"/>
          <p:nvPr/>
        </p:nvSpPr>
        <p:spPr>
          <a:xfrm>
            <a:off x="6278495" y="5250052"/>
            <a:ext cx="5378497" cy="138499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hu-HU" altLang="hu-HU" sz="2800" dirty="0">
                <a:solidFill>
                  <a:schemeClr val="bg1"/>
                </a:solidFill>
              </a:rPr>
              <a:t>Az </a:t>
            </a:r>
            <a:r>
              <a:rPr lang="hu-HU" altLang="hu-HU" sz="2800" dirty="0" err="1">
                <a:solidFill>
                  <a:schemeClr val="bg1"/>
                </a:solidFill>
              </a:rPr>
              <a:t>id</a:t>
            </a:r>
            <a:r>
              <a:rPr lang="hu-HU" altLang="hu-HU" sz="2800" dirty="0">
                <a:solidFill>
                  <a:schemeClr val="bg1"/>
                </a:solidFill>
              </a:rPr>
              <a:t>-ban megadott szöveg kis/nagybetű érzékeny! Nem mindegy, hogy </a:t>
            </a:r>
            <a:r>
              <a:rPr lang="hu-HU" altLang="hu-HU" sz="2800" dirty="0" err="1">
                <a:solidFill>
                  <a:schemeClr val="bg1"/>
                </a:solidFill>
              </a:rPr>
              <a:t>Kepek</a:t>
            </a:r>
            <a:r>
              <a:rPr lang="hu-HU" altLang="hu-HU" sz="2800" dirty="0">
                <a:solidFill>
                  <a:schemeClr val="bg1"/>
                </a:solidFill>
              </a:rPr>
              <a:t>, vagy </a:t>
            </a:r>
            <a:r>
              <a:rPr lang="hu-HU" altLang="hu-HU" sz="2800" dirty="0" err="1">
                <a:solidFill>
                  <a:schemeClr val="bg1"/>
                </a:solidFill>
              </a:rPr>
              <a:t>kepek</a:t>
            </a:r>
            <a:r>
              <a:rPr lang="hu-HU" altLang="hu-HU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6335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BF96F-D72B-3B9D-45D7-E0407F629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887633-6A35-E887-F4A6-19D77580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Előre formázott szöveg 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preformatted</a:t>
            </a:r>
            <a:r>
              <a:rPr lang="hu-HU" dirty="0"/>
              <a:t> text), </a:t>
            </a:r>
            <a:br>
              <a:rPr lang="hu-HU" dirty="0"/>
            </a:br>
            <a:r>
              <a:rPr lang="hu-HU" dirty="0"/>
              <a:t>illetve sortörés (</a:t>
            </a:r>
            <a:r>
              <a:rPr lang="hu-HU" dirty="0" err="1"/>
              <a:t>break</a:t>
            </a:r>
            <a:r>
              <a:rPr lang="hu-HU" dirty="0"/>
              <a:t>) használata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8AF0D40-47A0-7C51-1BCA-895A711ED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Amikor számítanak a </a:t>
            </a:r>
            <a:r>
              <a:rPr lang="hu-HU" dirty="0" err="1"/>
              <a:t>white-space</a:t>
            </a:r>
            <a:r>
              <a:rPr lang="hu-HU" dirty="0"/>
              <a:t> karakterek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62B1D9F-6A88-195B-D4B0-BF3AC929F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207753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5BB9B-EC21-B06B-66C1-0AA9AC4DA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11BBDE-F037-A66E-75F3-F422B0F12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 dirty="0"/>
              <a:t>Előre formázott szöveg, programkód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CE2C48A-3D0D-CEBF-3EBC-7C23D46C5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hu-HU" altLang="hu-HU" sz="3200" dirty="0"/>
              <a:t>Előre formázott szöveget a 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3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altLang="hu-HU" sz="3200" dirty="0"/>
              <a:t>és 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3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altLang="hu-HU" sz="3200" dirty="0"/>
              <a:t>tagek között helyezhetünk el.</a:t>
            </a:r>
          </a:p>
          <a:p>
            <a:pPr lvl="1"/>
            <a:r>
              <a:rPr lang="hu-HU" sz="3200" dirty="0"/>
              <a:t>Ha ez a szöveg egyben programkód is, akkor azt a 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3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sz="3200" dirty="0"/>
              <a:t>taggel jelölhetjük.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579AEDE-E82E-2F53-276F-3A4F3ADEF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C2A5C67-E258-DD8E-09B6-08087F4C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59</a:t>
            </a:fld>
            <a:endParaRPr lang="hu-H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A811802-E921-7411-5E46-0C8D50745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3096" y="3994266"/>
            <a:ext cx="5026512" cy="20954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50"/>
              </a:lnSpc>
            </a:pPr>
            <a:r>
              <a:rPr lang="hu-HU" sz="2800" dirty="0"/>
              <a:t>Példa:</a:t>
            </a:r>
          </a:p>
          <a:p>
            <a:r>
              <a:rPr lang="fr-FR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fr-FR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&gt;&lt;code&gt;</a:t>
            </a:r>
            <a:endParaRPr lang="fr-F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"$</a:t>
            </a:r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wget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\n";</a:t>
            </a:r>
          </a:p>
          <a:p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$page = ` $</a:t>
            </a:r>
            <a:r>
              <a:rPr lang="fr-F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wget</a:t>
            </a:r>
            <a:r>
              <a:rPr lang="fr-F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`;  </a:t>
            </a:r>
          </a:p>
          <a:p>
            <a:r>
              <a:rPr lang="fr-FR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&lt;/code&gt;&lt;/</a:t>
            </a:r>
            <a:r>
              <a:rPr lang="fr-FR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fr-FR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14BA1FFC-99BD-3F0B-51A1-4B861A77F329}"/>
              </a:ext>
            </a:extLst>
          </p:cNvPr>
          <p:cNvSpPr txBox="1"/>
          <p:nvPr/>
        </p:nvSpPr>
        <p:spPr>
          <a:xfrm>
            <a:off x="354310" y="1772816"/>
            <a:ext cx="5093618" cy="4524315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</a:t>
            </a:r>
          </a:p>
          <a:p>
            <a:endParaRPr lang="hu-HU" sz="2400" dirty="0"/>
          </a:p>
          <a:p>
            <a:r>
              <a:rPr lang="hu-HU" sz="2400" dirty="0"/>
              <a:t>A programkódot helyezzük el a megfelelő címkékben! </a:t>
            </a:r>
          </a:p>
          <a:p>
            <a:endParaRPr lang="hu-HU" sz="2400" dirty="0"/>
          </a:p>
          <a:p>
            <a:r>
              <a:rPr lang="hu-HU" sz="2400" i="1" dirty="0"/>
              <a:t>Érdemes lehet a kódot újra kimásolni a dokumentumból, hogy a sorok ne legyenek bekezdés címkékben elhelyezve.</a:t>
            </a:r>
            <a:endParaRPr lang="hu-HU" sz="2400" b="0" i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hu-HU" sz="2400" dirty="0"/>
          </a:p>
          <a:p>
            <a:r>
              <a:rPr lang="hu-HU" sz="2400" dirty="0"/>
              <a:t>Mit tapasztalunk a megjelenés során? Miben más a szöveg, mintha bekezdés lenne?</a:t>
            </a:r>
          </a:p>
        </p:txBody>
      </p:sp>
    </p:spTree>
    <p:extLst>
      <p:ext uri="{BB962C8B-B14F-4D97-AF65-F5344CB8AC3E}">
        <p14:creationId xmlns:p14="http://schemas.microsoft.com/office/powerpoint/2010/main" val="4265502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HTML emlékeztető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D1E8742-F965-993F-E890-BED15C06D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Tagek (címkék), paraméterek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6</a:t>
            </a:fld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4154677-C3D7-49F1-8F8D-D41FFF46A8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8288" y="1462766"/>
            <a:ext cx="1767918" cy="176791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0D2F7-13F0-6604-49B2-4E6EC5C1D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E2869C-9A0B-A7D8-79EC-186158603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 dirty="0"/>
              <a:t>Sortörése alkalmazása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EB9036-5B96-C86A-66F6-C4EEDE297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hu-HU" altLang="hu-HU" sz="3200" dirty="0"/>
              <a:t>Sortörést a 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3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altLang="hu-HU" sz="3200" dirty="0"/>
              <a:t>címkével hozhatunk létre.</a:t>
            </a:r>
          </a:p>
          <a:p>
            <a:pPr lvl="1"/>
            <a:r>
              <a:rPr lang="hu-HU" sz="3200" dirty="0"/>
              <a:t>Páratlan címke, nincs zárópárja.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301C983-95F8-31B9-A2EB-A976760C7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8383577-9B8D-15FD-CAC7-B8CD13C7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60</a:t>
            </a:fld>
            <a:endParaRPr lang="hu-H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6959204-D4B3-5053-E50C-6290281AB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8008" y="2533469"/>
            <a:ext cx="5026512" cy="20954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50"/>
              </a:lnSpc>
            </a:pPr>
            <a:r>
              <a:rPr lang="hu-HU" sz="2800" dirty="0"/>
              <a:t>Példa:</a:t>
            </a:r>
          </a:p>
          <a:p>
            <a:r>
              <a:rPr lang="fr-FR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endParaRPr lang="fr-F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Az e-mail címem:</a:t>
            </a:r>
            <a:r>
              <a:rPr lang="fr-FR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FR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gipszjakab</a:t>
            </a:r>
            <a:r>
              <a:rPr 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@elte.hu</a:t>
            </a:r>
            <a:endParaRPr lang="fr-F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fr-F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1FE25D3-AEF7-1BE5-65D2-9288CEB1395D}"/>
              </a:ext>
            </a:extLst>
          </p:cNvPr>
          <p:cNvSpPr txBox="1"/>
          <p:nvPr/>
        </p:nvSpPr>
        <p:spPr>
          <a:xfrm>
            <a:off x="354310" y="1772816"/>
            <a:ext cx="5093618" cy="4893647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</a:t>
            </a:r>
          </a:p>
          <a:p>
            <a:endParaRPr lang="hu-HU" sz="2400" dirty="0"/>
          </a:p>
          <a:p>
            <a:r>
              <a:rPr lang="hu-HU" sz="2400" dirty="0"/>
              <a:t>A bevezetőben olvasható, „</a:t>
            </a:r>
            <a:r>
              <a:rPr lang="hu-HU" sz="2400" i="1" dirty="0">
                <a:solidFill>
                  <a:srgbClr val="000000"/>
                </a:solidFill>
              </a:rPr>
              <a:t>H</a:t>
            </a:r>
            <a:r>
              <a:rPr lang="hu-HU" sz="2400" b="0" i="1" dirty="0">
                <a:solidFill>
                  <a:srgbClr val="000000"/>
                </a:solidFill>
                <a:effectLst/>
              </a:rPr>
              <a:t>ogy ez igaz-e</a:t>
            </a:r>
            <a:r>
              <a:rPr lang="hu-HU" sz="2400" b="0" dirty="0">
                <a:solidFill>
                  <a:srgbClr val="000000"/>
                </a:solidFill>
                <a:effectLst/>
              </a:rPr>
              <a:t>” szöveg </a:t>
            </a:r>
            <a:r>
              <a:rPr lang="hu-HU" sz="2400" b="0" dirty="0" err="1">
                <a:solidFill>
                  <a:srgbClr val="000000"/>
                </a:solidFill>
                <a:effectLst/>
              </a:rPr>
              <a:t>kezdődjön</a:t>
            </a:r>
            <a:r>
              <a:rPr lang="hu-HU" sz="2400" b="0" dirty="0">
                <a:solidFill>
                  <a:srgbClr val="000000"/>
                </a:solidFill>
                <a:effectLst/>
              </a:rPr>
              <a:t> új sorban a bekezdésen belül!</a:t>
            </a:r>
          </a:p>
          <a:p>
            <a:endParaRPr lang="hu-HU" sz="2400" dirty="0">
              <a:solidFill>
                <a:srgbClr val="000000"/>
              </a:solidFill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</a:rPr>
              <a:t>A készítőről szóló információt tördeljük több sorba az alábbiak szerint:</a:t>
            </a:r>
          </a:p>
          <a:p>
            <a:endParaRPr lang="hu-HU" sz="2400" dirty="0">
              <a:solidFill>
                <a:srgbClr val="000000"/>
              </a:solidFill>
            </a:endParaRPr>
          </a:p>
          <a:p>
            <a:endParaRPr lang="hu-HU" sz="2400" b="0" dirty="0">
              <a:solidFill>
                <a:srgbClr val="000000"/>
              </a:solidFill>
              <a:effectLst/>
            </a:endParaRPr>
          </a:p>
          <a:p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hu-HU" sz="24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02B027E-2C3E-DCC0-7F8F-464743F2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99" y="5229200"/>
            <a:ext cx="3851550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39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C549F8-6D09-4F06-A06B-FA521575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Ábra, illusztráció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7AB0090-FC67-4B28-AFC8-90298DA7F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Végre lesznek képek is az oldalon!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5E56493-EE6D-483F-9D41-D219E2FF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61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24324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63352" y="415295"/>
            <a:ext cx="5040560" cy="1141497"/>
          </a:xfrm>
        </p:spPr>
        <p:txBody>
          <a:bodyPr>
            <a:normAutofit/>
          </a:bodyPr>
          <a:lstStyle/>
          <a:p>
            <a:r>
              <a:rPr lang="hu-HU" dirty="0"/>
              <a:t>Ábra, illusztráció beillesztése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62</a:t>
            </a:fld>
            <a:endParaRPr lang="hu-HU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63352" y="3283237"/>
            <a:ext cx="115218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i:=1 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begin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('Kérem a tömb ',i,'. elemét: ');</a:t>
            </a: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readLn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(t[i]);</a:t>
            </a: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end;</a:t>
            </a: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figcaption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Ciklussal bekérjük a tömb elemeit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figcaption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5807968" y="415295"/>
            <a:ext cx="5977240" cy="2554545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000" b="1" dirty="0"/>
              <a:t>Feladat:</a:t>
            </a:r>
          </a:p>
          <a:p>
            <a:endParaRPr lang="hu-HU" sz="2000" dirty="0"/>
          </a:p>
          <a:p>
            <a:r>
              <a:rPr lang="hu-HU" sz="2000" dirty="0"/>
              <a:t>A filmes példánkban is meg kell jeleníteni egy forráskódot, amelyhez a </a:t>
            </a:r>
            <a:r>
              <a:rPr lang="hu-H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hu-H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hu-H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hu-HU" sz="2000" dirty="0"/>
              <a:t>és </a:t>
            </a:r>
            <a:r>
              <a:rPr lang="hu-H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hu-H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hu-H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hu-HU" sz="2000" dirty="0" err="1"/>
              <a:t>tageket</a:t>
            </a:r>
            <a:r>
              <a:rPr lang="hu-HU" sz="2000" dirty="0"/>
              <a:t> használtuk.</a:t>
            </a:r>
          </a:p>
          <a:p>
            <a:endParaRPr lang="hu-HU" sz="2000" dirty="0"/>
          </a:p>
          <a:p>
            <a:r>
              <a:rPr lang="hu-HU" sz="2000" dirty="0"/>
              <a:t>Egészítsük ki ezt a </a:t>
            </a:r>
            <a:r>
              <a:rPr lang="hu-H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hu-H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hu-H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hu-HU" sz="2000" dirty="0"/>
              <a:t>és </a:t>
            </a:r>
            <a:r>
              <a:rPr lang="hu-H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hu-H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hu-H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hu-HU" sz="2000" dirty="0"/>
              <a:t>tagekkel is, hiszen ez a kód egyben egy illusztráció is.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68085DD4-6812-4AA3-80E5-B02B4EAB0A3D}"/>
              </a:ext>
            </a:extLst>
          </p:cNvPr>
          <p:cNvSpPr/>
          <p:nvPr/>
        </p:nvSpPr>
        <p:spPr>
          <a:xfrm>
            <a:off x="263353" y="1778602"/>
            <a:ext cx="504056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	  </a:t>
            </a:r>
            <a:r>
              <a:rPr lang="hu-HU" sz="2400" dirty="0"/>
              <a:t>ábra, illusztráció</a:t>
            </a: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figcaption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sz="2400" dirty="0"/>
              <a:t>felirat</a:t>
            </a:r>
          </a:p>
        </p:txBody>
      </p:sp>
    </p:spTree>
    <p:extLst>
      <p:ext uri="{BB962C8B-B14F-4D97-AF65-F5344CB8AC3E}">
        <p14:creationId xmlns:p14="http://schemas.microsoft.com/office/powerpoint/2010/main" val="35322166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D294-14E2-B9A0-3E9B-73AE008BA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321FAB-7DB7-FA58-3075-A9139962A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 dirty="0"/>
              <a:t>Kép beillesztése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CC60DA2-1D7C-6481-C1E0-7D3B1A322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968" y="415297"/>
            <a:ext cx="6264696" cy="38057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kép beszúrása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hu-H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hu-H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hu-HU" sz="2400" dirty="0"/>
              <a:t>a kép forrása </a:t>
            </a:r>
            <a:r>
              <a:rPr lang="hu-HU" sz="2400" dirty="0">
                <a:solidFill>
                  <a:srgbClr val="FF0000"/>
                </a:solidFill>
              </a:rPr>
              <a:t>(Kötelező!)</a:t>
            </a:r>
          </a:p>
          <a:p>
            <a:pPr lvl="1"/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 </a:t>
            </a:r>
            <a:r>
              <a:rPr lang="hu-HU" sz="2400" dirty="0"/>
              <a:t>a kép rövid szöveges leírása </a:t>
            </a:r>
            <a:r>
              <a:rPr lang="hu-HU" sz="2400" b="1" dirty="0"/>
              <a:t>(akadálymentesség!) </a:t>
            </a:r>
            <a:r>
              <a:rPr lang="hu-HU" sz="2400" dirty="0">
                <a:solidFill>
                  <a:srgbClr val="FF0000"/>
                </a:solidFill>
              </a:rPr>
              <a:t>(Kötelező!)</a:t>
            </a:r>
            <a:endParaRPr lang="hu-HU" sz="2400" b="1" dirty="0"/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hu-HU" sz="2400" dirty="0"/>
              <a:t>kapcsolódó, kiegészítő információ</a:t>
            </a:r>
            <a:endParaRPr lang="hu-HU" sz="2400" b="1" dirty="0"/>
          </a:p>
          <a:p>
            <a:pPr lvl="1"/>
            <a:r>
              <a:rPr lang="hu-HU" sz="2400" dirty="0" err="1">
                <a:solidFill>
                  <a:srgbClr val="E50000"/>
                </a:solidFill>
                <a:latin typeface="Consolas" panose="020B0609020204030204" pitchFamily="49" charset="0"/>
              </a:rPr>
              <a:t>width</a:t>
            </a:r>
            <a:r>
              <a:rPr lang="hu-HU" sz="2400" dirty="0">
                <a:solidFill>
                  <a:srgbClr val="E50000"/>
                </a:solidFill>
                <a:latin typeface="Consolas" panose="020B0609020204030204" pitchFamily="49" charset="0"/>
              </a:rPr>
              <a:t>   </a:t>
            </a:r>
            <a:r>
              <a:rPr lang="hu-HU" sz="2400" dirty="0"/>
              <a:t>szélesség (képpontban)</a:t>
            </a:r>
          </a:p>
          <a:p>
            <a:pPr lvl="1"/>
            <a:r>
              <a:rPr lang="hu-HU" sz="2400" dirty="0" err="1">
                <a:solidFill>
                  <a:srgbClr val="E50000"/>
                </a:solidFill>
                <a:latin typeface="Consolas" panose="020B0609020204030204" pitchFamily="49" charset="0"/>
              </a:rPr>
              <a:t>height</a:t>
            </a:r>
            <a:r>
              <a:rPr lang="hu-HU" sz="2400" dirty="0">
                <a:solidFill>
                  <a:srgbClr val="E50000"/>
                </a:solidFill>
                <a:latin typeface="Consolas" panose="020B0609020204030204" pitchFamily="49" charset="0"/>
              </a:rPr>
              <a:t>  </a:t>
            </a:r>
            <a:r>
              <a:rPr lang="hu-HU" sz="2400" dirty="0"/>
              <a:t>magasság (képpontban)</a:t>
            </a:r>
          </a:p>
          <a:p>
            <a:endParaRPr lang="hu-HU" sz="2800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8773684-3C27-1334-F7A9-CA2DF5D52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2047498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6EE3201-F93B-B4EE-1143-BCB03525A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63</a:t>
            </a:fld>
            <a:endParaRPr lang="hu-H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42F1C2-1631-EE15-B004-1A5162524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896" y="4255916"/>
            <a:ext cx="7965352" cy="22801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50"/>
              </a:lnSpc>
            </a:pPr>
            <a:r>
              <a:rPr lang="hu-HU" sz="2000" dirty="0"/>
              <a:t>Példa:</a:t>
            </a: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kepek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/matyastemplom.jpg"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			alt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 Mátyás-templom tetőcserepei"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 Mátyás-templom tetőcserepei"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figcaption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Mátyás-templom tetőcserepei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figcaption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7EDE3AF4-EE01-40FE-F428-0BAE0B82F312}"/>
              </a:ext>
            </a:extLst>
          </p:cNvPr>
          <p:cNvSpPr txBox="1"/>
          <p:nvPr/>
        </p:nvSpPr>
        <p:spPr>
          <a:xfrm>
            <a:off x="354310" y="1772816"/>
            <a:ext cx="5093618" cy="2123658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000" b="1" dirty="0"/>
              <a:t>Feladat:</a:t>
            </a:r>
          </a:p>
          <a:p>
            <a:r>
              <a:rPr lang="hu-HU" sz="2800" dirty="0"/>
              <a:t>Illesszük be az összes képet az index.html oldalba!</a:t>
            </a:r>
          </a:p>
          <a:p>
            <a:r>
              <a:rPr lang="hu-HU" sz="2800" dirty="0"/>
              <a:t>Használjuk a </a:t>
            </a:r>
            <a:r>
              <a:rPr lang="hu-H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hu-HU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hu-H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hu-HU" sz="2800" dirty="0"/>
              <a:t>és </a:t>
            </a:r>
            <a:r>
              <a:rPr lang="hu-H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hu-HU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hu-H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hu-HU" sz="2800" dirty="0"/>
              <a:t>címkéket is!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EAD9C5A-E0C9-AB09-396E-97080E8246DC}"/>
              </a:ext>
            </a:extLst>
          </p:cNvPr>
          <p:cNvSpPr txBox="1"/>
          <p:nvPr/>
        </p:nvSpPr>
        <p:spPr>
          <a:xfrm>
            <a:off x="8571977" y="4255916"/>
            <a:ext cx="3240360" cy="107843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4050"/>
              </a:lnSpc>
            </a:pPr>
            <a:r>
              <a:rPr lang="hu-HU" b="1" dirty="0"/>
              <a:t>Ajánlott </a:t>
            </a:r>
            <a:r>
              <a:rPr lang="hu-HU" b="1" dirty="0" err="1"/>
              <a:t>emmet</a:t>
            </a:r>
            <a:r>
              <a:rPr lang="hu-HU" b="1" dirty="0"/>
              <a:t> kód:</a:t>
            </a:r>
            <a:br>
              <a:rPr lang="hu-HU" b="1" dirty="0"/>
            </a:b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img+figcaption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F5FE4E4-EB71-0E64-F719-96178816B14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59744" y="4019585"/>
            <a:ext cx="596322" cy="5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578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Beágyazott elemek </a:t>
            </a:r>
            <a:br>
              <a:rPr lang="hu-HU" dirty="0"/>
            </a:br>
            <a:r>
              <a:rPr lang="hu-HU" i="1" dirty="0"/>
              <a:t>(</a:t>
            </a:r>
            <a:r>
              <a:rPr lang="hu-HU" i="1" dirty="0" err="1"/>
              <a:t>embedded</a:t>
            </a:r>
            <a:r>
              <a:rPr lang="hu-HU" i="1" dirty="0"/>
              <a:t> </a:t>
            </a:r>
            <a:r>
              <a:rPr lang="hu-HU" i="1" dirty="0" err="1"/>
              <a:t>elements</a:t>
            </a:r>
            <a:r>
              <a:rPr lang="hu-HU" i="1" dirty="0"/>
              <a:t>)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Hangállomány, videó és más nyalánkságok…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64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541286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B36C9-D76C-25F5-AFDD-72952E083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3A223A-0E40-F4B9-90E4-2622FA34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 dirty="0"/>
              <a:t>Hangállomány beágyazása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A8F9A4C-C6E7-EF99-B988-7F069F978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968" y="415297"/>
            <a:ext cx="6264696" cy="38057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hang beszúrása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hu-H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hu-H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hu-HU" sz="2400" dirty="0"/>
              <a:t>a hang </a:t>
            </a:r>
            <a:r>
              <a:rPr lang="hu-HU" sz="2400" dirty="0" err="1"/>
              <a:t>url</a:t>
            </a:r>
            <a:r>
              <a:rPr lang="hu-HU" sz="2400" dirty="0"/>
              <a:t>-je </a:t>
            </a:r>
            <a:r>
              <a:rPr lang="hu-HU" sz="2400" dirty="0">
                <a:solidFill>
                  <a:srgbClr val="FF0000"/>
                </a:solidFill>
              </a:rPr>
              <a:t>(Kötelező!)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controls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2400" dirty="0"/>
              <a:t>vezérlők megjelenítése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 	  </a:t>
            </a:r>
            <a:r>
              <a:rPr lang="hu-HU" sz="2400" dirty="0"/>
              <a:t>folyamatos ismétlés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hu-HU" sz="2400" dirty="0">
                <a:solidFill>
                  <a:srgbClr val="E50000"/>
                </a:solidFill>
                <a:latin typeface="Consolas" panose="020B0609020204030204" pitchFamily="49" charset="0"/>
              </a:rPr>
              <a:t>  </a:t>
            </a:r>
            <a:r>
              <a:rPr lang="hu-HU" sz="2400" dirty="0"/>
              <a:t>elnémítás</a:t>
            </a:r>
          </a:p>
          <a:p>
            <a:pPr lvl="1"/>
            <a:endParaRPr lang="hu-HU" sz="2400" b="1" dirty="0"/>
          </a:p>
          <a:p>
            <a:pPr marL="228600" lvl="1" indent="0">
              <a:buNone/>
            </a:pPr>
            <a:r>
              <a:rPr lang="hu-HU" sz="2400" dirty="0"/>
              <a:t>Legszélesebb körben támogatott </a:t>
            </a:r>
            <a:br>
              <a:rPr lang="hu-HU" sz="2400" dirty="0"/>
            </a:br>
            <a:r>
              <a:rPr lang="hu-HU" sz="2400" dirty="0"/>
              <a:t>formátumok: 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mp3, 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ogg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vorbis</a:t>
            </a:r>
            <a:endParaRPr lang="hu-HU" sz="2400" dirty="0"/>
          </a:p>
          <a:p>
            <a:endParaRPr lang="hu-HU" sz="2800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F2A4AEC-A7AE-CC0B-6666-CF579C6EA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2047498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E02AF11-7D2E-0C50-462C-00EBAB4C4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65</a:t>
            </a:fld>
            <a:endParaRPr lang="hu-H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9D716C5-1030-5FCF-01AB-41450D46A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10" y="2942947"/>
            <a:ext cx="5093618" cy="18774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Példa:</a:t>
            </a:r>
          </a:p>
          <a:p>
            <a:endParaRPr lang="hu-HU" sz="2000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controls</a:t>
            </a:r>
            <a:b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"pelda.mp3"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7A9EAFAC-8F05-1E13-9F20-C06568288EE3}"/>
              </a:ext>
            </a:extLst>
          </p:cNvPr>
          <p:cNvSpPr txBox="1"/>
          <p:nvPr/>
        </p:nvSpPr>
        <p:spPr>
          <a:xfrm>
            <a:off x="354310" y="1772816"/>
            <a:ext cx="5093618" cy="954107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  <a:r>
              <a:rPr lang="hu-HU" sz="2800" dirty="0"/>
              <a:t>Illesszük be az oldalba a megfelelő hangállományt!</a:t>
            </a:r>
          </a:p>
        </p:txBody>
      </p:sp>
    </p:spTree>
    <p:extLst>
      <p:ext uri="{BB962C8B-B14F-4D97-AF65-F5344CB8AC3E}">
        <p14:creationId xmlns:p14="http://schemas.microsoft.com/office/powerpoint/2010/main" val="3859231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3557A-C33A-8946-5797-0AFCC7C05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A34173-D743-1E3E-5500-3E9FB2CAC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 dirty="0"/>
              <a:t>videóállomány beágyazása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95C3589-385B-7001-1581-233560091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968" y="415296"/>
            <a:ext cx="6264696" cy="6038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&lt;video&gt;</a:t>
            </a:r>
            <a:r>
              <a:rPr lang="hu-HU" sz="2800" dirty="0"/>
              <a:t> videó beszúrása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hu-H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hu-H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hu-HU" sz="2400" dirty="0"/>
              <a:t>a videó </a:t>
            </a:r>
            <a:r>
              <a:rPr lang="hu-HU" sz="2400" dirty="0" err="1"/>
              <a:t>url</a:t>
            </a:r>
            <a:r>
              <a:rPr lang="hu-HU" sz="2400" dirty="0"/>
              <a:t>-je </a:t>
            </a:r>
            <a:r>
              <a:rPr lang="hu-HU" sz="2400" dirty="0">
                <a:solidFill>
                  <a:srgbClr val="FF0000"/>
                </a:solidFill>
              </a:rPr>
              <a:t>(Kötelező!)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controls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2400" dirty="0"/>
              <a:t>vezérlők megjelenítése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 	  </a:t>
            </a:r>
            <a:r>
              <a:rPr lang="hu-HU" sz="2400" dirty="0"/>
              <a:t>folyamatos ismétlés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hu-HU" sz="2400" dirty="0">
                <a:solidFill>
                  <a:srgbClr val="E50000"/>
                </a:solidFill>
                <a:latin typeface="Consolas" panose="020B0609020204030204" pitchFamily="49" charset="0"/>
              </a:rPr>
              <a:t>  </a:t>
            </a:r>
            <a:r>
              <a:rPr lang="hu-HU" sz="2400" dirty="0"/>
              <a:t>elnémítás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hu-HU" sz="2400" dirty="0">
                <a:solidFill>
                  <a:srgbClr val="E50000"/>
                </a:solidFill>
                <a:latin typeface="Consolas" panose="020B0609020204030204" pitchFamily="49" charset="0"/>
              </a:rPr>
              <a:t>  </a:t>
            </a:r>
            <a:r>
              <a:rPr lang="hu-HU" sz="2400" dirty="0"/>
              <a:t>automatikus lejátszás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hu-HU" sz="2400" dirty="0">
                <a:solidFill>
                  <a:srgbClr val="E50000"/>
                </a:solidFill>
                <a:latin typeface="Consolas" panose="020B0609020204030204" pitchFamily="49" charset="0"/>
              </a:rPr>
              <a:t>  </a:t>
            </a:r>
            <a:r>
              <a:rPr lang="hu-HU" sz="2400" dirty="0"/>
              <a:t>kép (poszter) elérhetősége,</a:t>
            </a:r>
            <a:br>
              <a:rPr lang="hu-HU" sz="2400" dirty="0"/>
            </a:br>
            <a:r>
              <a:rPr lang="hu-HU" sz="2400" dirty="0"/>
              <a:t>		    amely az indítás előtt látszik</a:t>
            </a:r>
          </a:p>
          <a:p>
            <a:pPr marL="228600" lvl="1" indent="0">
              <a:buNone/>
            </a:pPr>
            <a:r>
              <a:rPr lang="hu-HU" sz="2400" dirty="0">
                <a:solidFill>
                  <a:srgbClr val="1E4571"/>
                </a:solidFill>
              </a:rPr>
              <a:t>Az automatikus lejátszás sok böngészőben csak akkor működik, ha a videó le van némítva.</a:t>
            </a:r>
          </a:p>
          <a:p>
            <a:pPr marL="228600" lvl="1" indent="0">
              <a:buNone/>
            </a:pPr>
            <a:r>
              <a:rPr lang="hu-HU" sz="2400" dirty="0"/>
              <a:t>Legszélesebb körben támogatott </a:t>
            </a:r>
            <a:br>
              <a:rPr lang="hu-HU" sz="2400" dirty="0"/>
            </a:br>
            <a:r>
              <a:rPr lang="hu-HU" sz="2400" dirty="0"/>
              <a:t>formátumok: 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mp4, 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webm</a:t>
            </a:r>
            <a:endParaRPr lang="hu-HU" sz="2400" dirty="0"/>
          </a:p>
          <a:p>
            <a:endParaRPr lang="hu-HU" sz="2800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700ED75-A17B-E5F0-FEA3-6F91B30C4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2047498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1810031-DA72-673A-FB62-D9614FE9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66</a:t>
            </a:fld>
            <a:endParaRPr lang="hu-H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8355179-266E-2BDC-21E9-73F223102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10" y="2995836"/>
            <a:ext cx="5093618" cy="20954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50"/>
              </a:lnSpc>
            </a:pPr>
            <a:r>
              <a:rPr lang="hu-HU" sz="2800" dirty="0"/>
              <a:t>Példa:</a:t>
            </a: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&lt;video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controls</a:t>
            </a:r>
            <a:b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"pelda.mp4"</a:t>
            </a:r>
            <a:br>
              <a:rPr 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"poszter.jpg"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&lt;/video&gt;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1A4AD99-946B-6994-A4A4-CB8779102B05}"/>
              </a:ext>
            </a:extLst>
          </p:cNvPr>
          <p:cNvSpPr txBox="1"/>
          <p:nvPr/>
        </p:nvSpPr>
        <p:spPr>
          <a:xfrm>
            <a:off x="354310" y="1772816"/>
            <a:ext cx="5093618" cy="954107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  <a:r>
              <a:rPr lang="hu-HU" sz="2800" dirty="0"/>
              <a:t>Illesszük be az oldalba a megfelelő videóállományt!</a:t>
            </a:r>
          </a:p>
        </p:txBody>
      </p:sp>
    </p:spTree>
    <p:extLst>
      <p:ext uri="{BB962C8B-B14F-4D97-AF65-F5344CB8AC3E}">
        <p14:creationId xmlns:p14="http://schemas.microsoft.com/office/powerpoint/2010/main" val="3002941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FAB80-AADE-9186-83E6-61F65CC75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C1E7F5-18EC-74FA-34B7-911AA3020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 dirty="0"/>
              <a:t>Beágyazott keret használata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63A50C-DABE-3F8D-A56A-03FD652C0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968" y="415296"/>
            <a:ext cx="6384032" cy="6038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keret beszúrása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hu-H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hu-H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hu-HU" sz="2400" dirty="0"/>
              <a:t>a forrás </a:t>
            </a:r>
            <a:r>
              <a:rPr lang="hu-HU" sz="2400" dirty="0" err="1"/>
              <a:t>url</a:t>
            </a:r>
            <a:r>
              <a:rPr lang="hu-HU" sz="2400" dirty="0"/>
              <a:t>-je</a:t>
            </a:r>
            <a:r>
              <a:rPr lang="hu-HU" sz="2400" dirty="0">
                <a:solidFill>
                  <a:srgbClr val="FF0000"/>
                </a:solidFill>
              </a:rPr>
              <a:t>(Kötelező!)</a:t>
            </a:r>
          </a:p>
          <a:p>
            <a:pPr lvl="1"/>
            <a:r>
              <a:rPr lang="hu-HU" sz="2400" dirty="0" err="1">
                <a:solidFill>
                  <a:srgbClr val="E50000"/>
                </a:solidFill>
                <a:latin typeface="Consolas" panose="020B0609020204030204" pitchFamily="49" charset="0"/>
              </a:rPr>
              <a:t>width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hu-HU" sz="2400" dirty="0">
                <a:solidFill>
                  <a:srgbClr val="E50000"/>
                </a:solidFill>
                <a:latin typeface="Consolas" panose="020B0609020204030204" pitchFamily="49" charset="0"/>
              </a:rPr>
              <a:t>  </a:t>
            </a:r>
            <a:r>
              <a:rPr lang="hu-HU" sz="2400" dirty="0"/>
              <a:t>keret szélessége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hu-HU" sz="2400" dirty="0">
                <a:solidFill>
                  <a:srgbClr val="E50000"/>
                </a:solidFill>
                <a:latin typeface="Consolas" panose="020B0609020204030204" pitchFamily="49" charset="0"/>
              </a:rPr>
              <a:t>  </a:t>
            </a:r>
            <a:r>
              <a:rPr lang="hu-HU" sz="2400" dirty="0"/>
              <a:t>keret magassága</a:t>
            </a:r>
          </a:p>
          <a:p>
            <a:pPr lvl="1"/>
            <a:r>
              <a:rPr lang="hu-HU" sz="2400" dirty="0" err="1">
                <a:solidFill>
                  <a:srgbClr val="E50000"/>
                </a:solidFill>
                <a:latin typeface="Consolas" panose="020B0609020204030204" pitchFamily="49" charset="0"/>
              </a:rPr>
              <a:t>allowfullscreen</a:t>
            </a:r>
            <a:r>
              <a:rPr lang="hu-HU" sz="2400" dirty="0"/>
              <a:t>	engedélyezett a</a:t>
            </a:r>
            <a:br>
              <a:rPr lang="hu-HU" sz="2400" dirty="0"/>
            </a:br>
            <a:r>
              <a:rPr lang="hu-HU" sz="2400" dirty="0"/>
              <a:t>                                      teljes képernyőn</a:t>
            </a:r>
            <a:br>
              <a:rPr lang="hu-HU" sz="2400" dirty="0"/>
            </a:br>
            <a:r>
              <a:rPr lang="hu-HU" sz="2400" dirty="0"/>
              <a:t>				történő megjelenés</a:t>
            </a:r>
            <a:br>
              <a:rPr lang="hu-HU" sz="2400" dirty="0"/>
            </a:br>
            <a:endParaRPr lang="hu-HU" sz="2800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C26DA16-235F-47BA-E8E9-4EE636B2E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2047498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1A019C0-8D2C-0504-5E16-132654A8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67</a:t>
            </a:fld>
            <a:endParaRPr lang="hu-H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DEFAE6C-9452-7E5C-21FA-3C4525A7A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0670" y="3936953"/>
            <a:ext cx="5093618" cy="2669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50"/>
              </a:lnSpc>
            </a:pPr>
            <a:r>
              <a:rPr lang="hu-HU" sz="2800" dirty="0"/>
              <a:t>Példa:</a:t>
            </a:r>
          </a:p>
          <a:p>
            <a:pPr>
              <a:lnSpc>
                <a:spcPts val="4050"/>
              </a:lnSpc>
            </a:pPr>
            <a:r>
              <a:rPr lang="en-US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"http://www.wikipedia.hu"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4050"/>
              </a:lnSpc>
            </a:pP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"400"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"400"</a:t>
            </a:r>
            <a:r>
              <a:rPr lang="en-US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en-US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99A4880-772A-1133-BA81-6A32977839F2}"/>
              </a:ext>
            </a:extLst>
          </p:cNvPr>
          <p:cNvSpPr txBox="1"/>
          <p:nvPr/>
        </p:nvSpPr>
        <p:spPr>
          <a:xfrm>
            <a:off x="354310" y="1772816"/>
            <a:ext cx="5093618" cy="1384995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  <a:r>
              <a:rPr lang="hu-HU" sz="2800" dirty="0"/>
              <a:t>Illesszük be az oldalba a megfelelő </a:t>
            </a:r>
            <a:r>
              <a:rPr lang="hu-HU" sz="2800" dirty="0" err="1"/>
              <a:t>slideshare</a:t>
            </a:r>
            <a:r>
              <a:rPr lang="hu-HU" sz="2800" dirty="0"/>
              <a:t> prezentációt a Deep Web című filmnél!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D4B6D54-BA6E-0E98-5968-C93731D28F26}"/>
              </a:ext>
            </a:extLst>
          </p:cNvPr>
          <p:cNvSpPr txBox="1"/>
          <p:nvPr/>
        </p:nvSpPr>
        <p:spPr>
          <a:xfrm>
            <a:off x="330787" y="3270463"/>
            <a:ext cx="5093618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"http://www.slideshare.net/slideshow/embed_code/key/19oozb2TPXXn14"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"595"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"485"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allowfullscreen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8ED6874-0837-DBC1-923E-9F3D236AACEE}"/>
              </a:ext>
            </a:extLst>
          </p:cNvPr>
          <p:cNvSpPr txBox="1"/>
          <p:nvPr/>
        </p:nvSpPr>
        <p:spPr>
          <a:xfrm>
            <a:off x="330787" y="5317757"/>
            <a:ext cx="5140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400" dirty="0"/>
              <a:t>A kód elérhető itt:</a:t>
            </a:r>
            <a:br>
              <a:rPr lang="hu-HU" sz="2400" dirty="0"/>
            </a:br>
            <a:r>
              <a:rPr lang="hu-HU" sz="2400" b="1" dirty="0">
                <a:latin typeface="Courier New" panose="02070309020205020404" pitchFamily="49" charset="0"/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https://justpaste.it/5r0dz</a:t>
            </a:r>
            <a:r>
              <a:rPr lang="hu-HU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89727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A2758A71-0AAF-4815-A1BB-5D00D891B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Stíluslap csatolás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62721BB2-62A5-4868-BCC5-29C7DE7B96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FB7EB31-3641-43CE-A35A-1D4CA0C2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3107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Stíluslap csatolása</a:t>
            </a:r>
          </a:p>
        </p:txBody>
      </p:sp>
      <p:sp>
        <p:nvSpPr>
          <p:cNvPr id="6" name="Tartalom helye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letöltött csomagban találunk egy félig kész stíluslap állományt is.</a:t>
            </a:r>
          </a:p>
          <a:p>
            <a:r>
              <a:rPr lang="hu-HU" dirty="0"/>
              <a:t>Linkeljük be az index.html oldalhoz! A 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dirty="0" err="1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dirty="0"/>
              <a:t>részbe írjuk be a következőt, vagy használjuk a </a:t>
            </a:r>
            <a:r>
              <a:rPr lang="hu-HU" dirty="0" err="1">
                <a:solidFill>
                  <a:srgbClr val="0070C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link:css</a:t>
            </a:r>
            <a:r>
              <a:rPr lang="hu-HU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/>
              <a:t>emmet</a:t>
            </a:r>
            <a:r>
              <a:rPr lang="hu-HU" dirty="0"/>
              <a:t> parancsot!</a:t>
            </a:r>
          </a:p>
          <a:p>
            <a:pPr marL="0" indent="0">
              <a:lnSpc>
                <a:spcPts val="4050"/>
              </a:lnSpc>
              <a:buNone/>
            </a:pP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/alap.css"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dirty="0"/>
              <a:t>A 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&lt;link&gt; </a:t>
            </a:r>
            <a:r>
              <a:rPr lang="hu-HU" dirty="0"/>
              <a:t>tag páratlan címke, vagyis nincs záró párja!</a:t>
            </a:r>
          </a:p>
          <a:p>
            <a:r>
              <a:rPr lang="hu-HU" dirty="0"/>
              <a:t>Nézzük meg hogyan változott meg az oldalunk megjelenése a böngészőben!</a:t>
            </a:r>
            <a:endParaRPr lang="hu-HU" sz="2400" dirty="0"/>
          </a:p>
          <a:p>
            <a:pPr marL="118872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69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358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 HTML nyelv</a:t>
            </a:r>
            <a:endParaRPr lang="hu-HU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b="1" dirty="0" err="1"/>
              <a:t>H</a:t>
            </a:r>
            <a:r>
              <a:rPr lang="hu-HU" dirty="0" err="1"/>
              <a:t>yper</a:t>
            </a:r>
            <a:r>
              <a:rPr lang="hu-HU" b="1" dirty="0" err="1"/>
              <a:t>T</a:t>
            </a:r>
            <a:r>
              <a:rPr lang="hu-HU" dirty="0" err="1"/>
              <a:t>ext</a:t>
            </a:r>
            <a:r>
              <a:rPr lang="hu-HU" dirty="0"/>
              <a:t> </a:t>
            </a:r>
            <a:r>
              <a:rPr lang="hu-HU" b="1" dirty="0" err="1"/>
              <a:t>M</a:t>
            </a:r>
            <a:r>
              <a:rPr lang="hu-HU" dirty="0" err="1"/>
              <a:t>arkup</a:t>
            </a:r>
            <a:r>
              <a:rPr lang="hu-HU" dirty="0"/>
              <a:t> </a:t>
            </a:r>
            <a:r>
              <a:rPr lang="hu-HU" b="1" dirty="0" err="1"/>
              <a:t>L</a:t>
            </a:r>
            <a:r>
              <a:rPr lang="hu-HU" dirty="0" err="1"/>
              <a:t>anguage</a:t>
            </a:r>
            <a:r>
              <a:rPr lang="hu-HU" dirty="0"/>
              <a:t> - </a:t>
            </a:r>
            <a:r>
              <a:rPr lang="hu-HU" dirty="0" err="1"/>
              <a:t>Hiperszöveg</a:t>
            </a:r>
            <a:r>
              <a:rPr lang="hu-HU" dirty="0"/>
              <a:t> jelölőnyelv </a:t>
            </a:r>
          </a:p>
          <a:p>
            <a:r>
              <a:rPr lang="hu-HU" dirty="0"/>
              <a:t>Szöveges állomány 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/>
              <a:t>kiterjesztéssel elmentve.</a:t>
            </a:r>
          </a:p>
          <a:p>
            <a:r>
              <a:rPr lang="hu-HU" dirty="0"/>
              <a:t>Tageket (címkéket) és objektumhivatkozásokat tartalmaz:</a:t>
            </a:r>
          </a:p>
          <a:p>
            <a:pPr>
              <a:lnSpc>
                <a:spcPts val="4050"/>
              </a:lnSpc>
            </a:pPr>
            <a:r>
              <a:rPr lang="hu-HU" dirty="0"/>
              <a:t>Tag (címke): pl.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bekezdés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hu-HU" dirty="0"/>
              <a:t>Objektumhivatkozás: pl. </a:t>
            </a:r>
            <a:r>
              <a:rPr lang="en-US" sz="28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../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kepek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/logo.gif</a:t>
            </a:r>
            <a:r>
              <a:rPr lang="en-US" sz="28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b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endParaRPr lang="hu-HU" sz="28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825A-3C45-457D-89F9-6E464A1300F9}" type="slidenum">
              <a:rPr lang="hu-HU" smtClean="0"/>
              <a:pPr/>
              <a:t>7</a:t>
            </a:fld>
            <a:endParaRPr lang="hu-HU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7630A-622A-D31A-A404-4D8B4F5B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11CA1D-A4E2-493E-5377-BF60CE17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Csoportosító elemek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57B9050-4F58-0FEA-F10D-6534C5C15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161CC05-1B94-F1FE-09A3-292E4243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70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13436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Csoportosító elemek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71</a:t>
            </a:fld>
            <a:endParaRPr lang="hu-HU"/>
          </a:p>
        </p:txBody>
      </p:sp>
      <p:sp>
        <p:nvSpPr>
          <p:cNvPr id="5" name="Szövegdoboz 4"/>
          <p:cNvSpPr txBox="1"/>
          <p:nvPr/>
        </p:nvSpPr>
        <p:spPr>
          <a:xfrm>
            <a:off x="527383" y="1584062"/>
            <a:ext cx="8376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hu-H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lang="hu-HU" sz="2800" dirty="0"/>
              <a:t>bekezdés </a:t>
            </a:r>
            <a:r>
              <a:rPr lang="hu-HU" sz="2800" i="1" dirty="0"/>
              <a:t>(ezt már használtuk)</a:t>
            </a:r>
            <a:br>
              <a:rPr lang="hu-HU" sz="2800" i="1" dirty="0"/>
            </a:b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hu-HU" sz="2800" dirty="0"/>
              <a:t>  vízszintes elválasztó vonal (nincs záró párja!)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527383" y="2981004"/>
            <a:ext cx="7344816" cy="2677656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</a:p>
          <a:p>
            <a:r>
              <a:rPr lang="hu-HU" sz="2400" dirty="0"/>
              <a:t>Használjuk a</a:t>
            </a:r>
            <a:r>
              <a:rPr lang="hu-H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hu-H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</a:t>
            </a:r>
            <a:r>
              <a:rPr lang="hu-H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hu-HU" sz="2400" dirty="0"/>
              <a:t>elemet arra, hogy az egyes filmekről szóló tartalmakat elválasszuk egymástól. Legyen elválasztó az 1. és 2. film között, a 2. és 3. film között, a 3. és 4. film között, és a 4. film és a Források között is! </a:t>
            </a:r>
            <a:br>
              <a:rPr lang="hu-HU" sz="2400" dirty="0"/>
            </a:br>
            <a:r>
              <a:rPr lang="hu-HU" sz="2400" dirty="0"/>
              <a:t>Keresés/csere funkcióval hogyan lehetne gyorsítani a feladat megoldását?</a:t>
            </a:r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F9FC54AC-77E9-ABB3-A030-F9A5922399F4}"/>
              </a:ext>
            </a:extLst>
          </p:cNvPr>
          <p:cNvGrpSpPr/>
          <p:nvPr/>
        </p:nvGrpSpPr>
        <p:grpSpPr>
          <a:xfrm>
            <a:off x="9000583" y="1584062"/>
            <a:ext cx="2656409" cy="2952274"/>
            <a:chOff x="8976319" y="1700808"/>
            <a:chExt cx="2656409" cy="2952274"/>
          </a:xfrm>
        </p:grpSpPr>
        <p:sp>
          <p:nvSpPr>
            <p:cNvPr id="3" name="Téglalap 2">
              <a:extLst>
                <a:ext uri="{FF2B5EF4-FFF2-40B4-BE49-F238E27FC236}">
                  <a16:creationId xmlns:a16="http://schemas.microsoft.com/office/drawing/2014/main" id="{0973AF01-E34D-6EC2-0FFC-A173A20B186D}"/>
                </a:ext>
              </a:extLst>
            </p:cNvPr>
            <p:cNvSpPr/>
            <p:nvPr/>
          </p:nvSpPr>
          <p:spPr>
            <a:xfrm>
              <a:off x="10364100" y="1700808"/>
              <a:ext cx="1268628" cy="216024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3AA41FF3-D01A-C086-ED6C-D3717A706DEC}"/>
                </a:ext>
              </a:extLst>
            </p:cNvPr>
            <p:cNvSpPr/>
            <p:nvPr/>
          </p:nvSpPr>
          <p:spPr>
            <a:xfrm>
              <a:off x="8976320" y="1700808"/>
              <a:ext cx="1268628" cy="216024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8B5981F7-17C2-EB8D-5EBE-CB9EAE05EBB0}"/>
                </a:ext>
              </a:extLst>
            </p:cNvPr>
            <p:cNvSpPr/>
            <p:nvPr/>
          </p:nvSpPr>
          <p:spPr>
            <a:xfrm>
              <a:off x="8991396" y="2061115"/>
              <a:ext cx="2641331" cy="954106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Téglalap 8">
              <a:extLst>
                <a:ext uri="{FF2B5EF4-FFF2-40B4-BE49-F238E27FC236}">
                  <a16:creationId xmlns:a16="http://schemas.microsoft.com/office/drawing/2014/main" id="{7A4ABF6D-58E5-8705-CA87-E91E66C61411}"/>
                </a:ext>
              </a:extLst>
            </p:cNvPr>
            <p:cNvSpPr/>
            <p:nvPr/>
          </p:nvSpPr>
          <p:spPr>
            <a:xfrm>
              <a:off x="8993305" y="3129841"/>
              <a:ext cx="2639421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E3C6FAA9-4E62-56D0-A08A-8D14256C65F3}"/>
                </a:ext>
              </a:extLst>
            </p:cNvPr>
            <p:cNvSpPr/>
            <p:nvPr/>
          </p:nvSpPr>
          <p:spPr>
            <a:xfrm>
              <a:off x="10364099" y="3338669"/>
              <a:ext cx="1268628" cy="216024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9ABF50B1-20E0-FFEF-B793-946EAE243202}"/>
                </a:ext>
              </a:extLst>
            </p:cNvPr>
            <p:cNvSpPr/>
            <p:nvPr/>
          </p:nvSpPr>
          <p:spPr>
            <a:xfrm>
              <a:off x="8976319" y="3338669"/>
              <a:ext cx="1268628" cy="2160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F490BEBF-6902-CF45-FECA-B12453EF5BA0}"/>
                </a:ext>
              </a:extLst>
            </p:cNvPr>
            <p:cNvSpPr/>
            <p:nvPr/>
          </p:nvSpPr>
          <p:spPr>
            <a:xfrm>
              <a:off x="8991395" y="3698976"/>
              <a:ext cx="2641331" cy="95410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4711397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1A800-00D1-9D00-49EE-7C240B8D5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48674F-3498-550D-FD55-7685712EA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Csoportosító elemek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52FB5D8-CB43-9ED6-635C-5C6257697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72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AA7ACA7-AA2D-B157-E4AA-0771B5D09321}"/>
              </a:ext>
            </a:extLst>
          </p:cNvPr>
          <p:cNvSpPr txBox="1"/>
          <p:nvPr/>
        </p:nvSpPr>
        <p:spPr>
          <a:xfrm>
            <a:off x="527383" y="1584062"/>
            <a:ext cx="8376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 </a:t>
            </a:r>
            <a:r>
              <a:rPr lang="hu-HU" sz="2800" dirty="0"/>
              <a:t>blokkszintű elemek csoportosítására jó</a:t>
            </a:r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AF454C9A-7769-B2B6-46A0-D71E16B7F823}"/>
              </a:ext>
            </a:extLst>
          </p:cNvPr>
          <p:cNvGrpSpPr/>
          <p:nvPr/>
        </p:nvGrpSpPr>
        <p:grpSpPr>
          <a:xfrm>
            <a:off x="9000583" y="1584062"/>
            <a:ext cx="2656409" cy="2952274"/>
            <a:chOff x="8976319" y="1700808"/>
            <a:chExt cx="2656409" cy="2952274"/>
          </a:xfrm>
        </p:grpSpPr>
        <p:sp>
          <p:nvSpPr>
            <p:cNvPr id="3" name="Téglalap 2">
              <a:extLst>
                <a:ext uri="{FF2B5EF4-FFF2-40B4-BE49-F238E27FC236}">
                  <a16:creationId xmlns:a16="http://schemas.microsoft.com/office/drawing/2014/main" id="{59C46DF6-F9E6-CD65-FCB5-50DC6A80C929}"/>
                </a:ext>
              </a:extLst>
            </p:cNvPr>
            <p:cNvSpPr/>
            <p:nvPr/>
          </p:nvSpPr>
          <p:spPr>
            <a:xfrm>
              <a:off x="10364100" y="1700808"/>
              <a:ext cx="1268628" cy="216024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20FD75F9-F497-E421-9D42-B7962ABB99AF}"/>
                </a:ext>
              </a:extLst>
            </p:cNvPr>
            <p:cNvSpPr/>
            <p:nvPr/>
          </p:nvSpPr>
          <p:spPr>
            <a:xfrm>
              <a:off x="8976320" y="1700808"/>
              <a:ext cx="1268628" cy="216024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303AAEB1-35B5-295E-3CC0-58C030A347FD}"/>
                </a:ext>
              </a:extLst>
            </p:cNvPr>
            <p:cNvSpPr/>
            <p:nvPr/>
          </p:nvSpPr>
          <p:spPr>
            <a:xfrm>
              <a:off x="8991396" y="2061115"/>
              <a:ext cx="2641331" cy="954106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Téglalap 8">
              <a:extLst>
                <a:ext uri="{FF2B5EF4-FFF2-40B4-BE49-F238E27FC236}">
                  <a16:creationId xmlns:a16="http://schemas.microsoft.com/office/drawing/2014/main" id="{04D4BFCD-80AE-A53F-22FA-D3D787B1396F}"/>
                </a:ext>
              </a:extLst>
            </p:cNvPr>
            <p:cNvSpPr/>
            <p:nvPr/>
          </p:nvSpPr>
          <p:spPr>
            <a:xfrm>
              <a:off x="8993305" y="3129841"/>
              <a:ext cx="2639421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AF64687F-7976-1889-D434-A5F6D786960E}"/>
                </a:ext>
              </a:extLst>
            </p:cNvPr>
            <p:cNvSpPr/>
            <p:nvPr/>
          </p:nvSpPr>
          <p:spPr>
            <a:xfrm>
              <a:off x="10364099" y="3338669"/>
              <a:ext cx="1268628" cy="216024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FBF68BFE-22BC-5BE1-5760-04E28423F095}"/>
                </a:ext>
              </a:extLst>
            </p:cNvPr>
            <p:cNvSpPr/>
            <p:nvPr/>
          </p:nvSpPr>
          <p:spPr>
            <a:xfrm>
              <a:off x="8976319" y="3338669"/>
              <a:ext cx="1268628" cy="2160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C0F6324C-8378-E7B4-F323-0B7C916AD9AB}"/>
                </a:ext>
              </a:extLst>
            </p:cNvPr>
            <p:cNvSpPr/>
            <p:nvPr/>
          </p:nvSpPr>
          <p:spPr>
            <a:xfrm>
              <a:off x="8991395" y="3698976"/>
              <a:ext cx="2641331" cy="95410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14" name="Tartalom helye 5">
            <a:extLst>
              <a:ext uri="{FF2B5EF4-FFF2-40B4-BE49-F238E27FC236}">
                <a16:creationId xmlns:a16="http://schemas.microsoft.com/office/drawing/2014/main" id="{4E77040B-3927-FEFE-2046-13F744186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55" y="2107283"/>
            <a:ext cx="8168533" cy="2761878"/>
          </a:xfrm>
        </p:spPr>
        <p:txBody>
          <a:bodyPr/>
          <a:lstStyle/>
          <a:p>
            <a:r>
              <a:rPr lang="hu-HU" b="1" dirty="0"/>
              <a:t>Blokkszintű elemek</a:t>
            </a:r>
          </a:p>
          <a:p>
            <a:pPr lvl="1"/>
            <a:r>
              <a:rPr lang="hu-HU" dirty="0"/>
              <a:t>Mindig új sort kezdenek, és teljes szélességet (szülőelem szélességét) elfoglalják.</a:t>
            </a:r>
          </a:p>
          <a:p>
            <a:pPr lvl="1"/>
            <a:r>
              <a:rPr lang="hu-HU" dirty="0"/>
              <a:t>Több tartalmi elemet is magukban foglalhatnak.</a:t>
            </a:r>
          </a:p>
          <a:p>
            <a:pPr lvl="1"/>
            <a:r>
              <a:rPr lang="hu-HU" dirty="0"/>
              <a:t>Gyakran strukturális elemek, amelyek a dokumentum felépítését segítik.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C0F01CD5-4EAF-46F0-36ED-61EAD6D69E4A}"/>
              </a:ext>
            </a:extLst>
          </p:cNvPr>
          <p:cNvSpPr txBox="1"/>
          <p:nvPr/>
        </p:nvSpPr>
        <p:spPr>
          <a:xfrm>
            <a:off x="983432" y="4888875"/>
            <a:ext cx="911476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000" dirty="0"/>
              <a:t>Példa a blokkszintű elemekre:</a:t>
            </a: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hu-HU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Bekezdés --&gt;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&lt;h6&gt;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Címsorok --&gt;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hu-HU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Lista --&gt;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hu-HU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Listaelemek --&gt;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0151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2F254-DF4E-1953-582A-D73E49D03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005439-353C-6B61-62E1-2577B2CC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Csoportosító elemek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40CEA80-0DF5-1FA6-6C66-38FCA3C0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73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4D910D2-B7B9-397A-34D2-6F1DBCF42163}"/>
              </a:ext>
            </a:extLst>
          </p:cNvPr>
          <p:cNvSpPr txBox="1"/>
          <p:nvPr/>
        </p:nvSpPr>
        <p:spPr>
          <a:xfrm>
            <a:off x="527383" y="1584062"/>
            <a:ext cx="8376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 </a:t>
            </a:r>
            <a:r>
              <a:rPr lang="hu-HU" sz="2800" dirty="0"/>
              <a:t>blokkszintű elemek csoportosítása jó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5FC7B55-2337-34CF-B056-080729961322}"/>
              </a:ext>
            </a:extLst>
          </p:cNvPr>
          <p:cNvSpPr txBox="1"/>
          <p:nvPr/>
        </p:nvSpPr>
        <p:spPr>
          <a:xfrm>
            <a:off x="623392" y="2219380"/>
            <a:ext cx="7344816" cy="1569660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</a:p>
          <a:p>
            <a:r>
              <a:rPr lang="hu-HU" sz="2400" dirty="0"/>
              <a:t>A </a:t>
            </a:r>
            <a:r>
              <a:rPr lang="hu-H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&lt;div&gt; </a:t>
            </a:r>
            <a:r>
              <a:rPr lang="hu-HU" sz="2400" dirty="0"/>
              <a:t>elemet használjuk a bevezető szöveg és az oldalmenü csoportosítására.  A </a:t>
            </a:r>
            <a:r>
              <a:rPr lang="hu-H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&lt;div&gt; </a:t>
            </a:r>
            <a:r>
              <a:rPr lang="hu-HU" sz="2400" dirty="0"/>
              <a:t>egyedi azonosítója (</a:t>
            </a:r>
            <a:r>
              <a:rPr lang="hu-H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hu-HU" sz="2400" dirty="0"/>
              <a:t>) a „</a:t>
            </a:r>
            <a:r>
              <a:rPr lang="hu-HU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bevezeto</a:t>
            </a:r>
            <a:r>
              <a:rPr lang="hu-HU" sz="2400" dirty="0"/>
              <a:t>” szöveg legyen! </a:t>
            </a:r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2212DBD5-7392-CEA7-2E36-EEED75BCBBB4}"/>
              </a:ext>
            </a:extLst>
          </p:cNvPr>
          <p:cNvGrpSpPr/>
          <p:nvPr/>
        </p:nvGrpSpPr>
        <p:grpSpPr>
          <a:xfrm>
            <a:off x="9000583" y="1584062"/>
            <a:ext cx="2656409" cy="2952274"/>
            <a:chOff x="8976319" y="1700808"/>
            <a:chExt cx="2656409" cy="2952274"/>
          </a:xfrm>
        </p:grpSpPr>
        <p:sp>
          <p:nvSpPr>
            <p:cNvPr id="3" name="Téglalap 2">
              <a:extLst>
                <a:ext uri="{FF2B5EF4-FFF2-40B4-BE49-F238E27FC236}">
                  <a16:creationId xmlns:a16="http://schemas.microsoft.com/office/drawing/2014/main" id="{C708A764-2967-8D86-C587-AB46E4B3C9B6}"/>
                </a:ext>
              </a:extLst>
            </p:cNvPr>
            <p:cNvSpPr/>
            <p:nvPr/>
          </p:nvSpPr>
          <p:spPr>
            <a:xfrm>
              <a:off x="10364100" y="1700808"/>
              <a:ext cx="1268628" cy="216024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8E59476D-92DF-B9E1-E305-BDDFE0C11B64}"/>
                </a:ext>
              </a:extLst>
            </p:cNvPr>
            <p:cNvSpPr/>
            <p:nvPr/>
          </p:nvSpPr>
          <p:spPr>
            <a:xfrm>
              <a:off x="8976320" y="1700808"/>
              <a:ext cx="1268628" cy="216024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50ED7351-068B-F721-23BC-0966906893E8}"/>
                </a:ext>
              </a:extLst>
            </p:cNvPr>
            <p:cNvSpPr/>
            <p:nvPr/>
          </p:nvSpPr>
          <p:spPr>
            <a:xfrm>
              <a:off x="8991396" y="2061115"/>
              <a:ext cx="2641331" cy="954106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Téglalap 8">
              <a:extLst>
                <a:ext uri="{FF2B5EF4-FFF2-40B4-BE49-F238E27FC236}">
                  <a16:creationId xmlns:a16="http://schemas.microsoft.com/office/drawing/2014/main" id="{B5D3C781-0ECE-0AB6-3095-31E8AD576640}"/>
                </a:ext>
              </a:extLst>
            </p:cNvPr>
            <p:cNvSpPr/>
            <p:nvPr/>
          </p:nvSpPr>
          <p:spPr>
            <a:xfrm>
              <a:off x="8993305" y="3129841"/>
              <a:ext cx="2639421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832374C2-2CCB-909B-460A-3B185998BA30}"/>
                </a:ext>
              </a:extLst>
            </p:cNvPr>
            <p:cNvSpPr/>
            <p:nvPr/>
          </p:nvSpPr>
          <p:spPr>
            <a:xfrm>
              <a:off x="10364099" y="3338669"/>
              <a:ext cx="1268628" cy="216024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A16579E0-19DC-BA4E-139A-D69309A0C28D}"/>
                </a:ext>
              </a:extLst>
            </p:cNvPr>
            <p:cNvSpPr/>
            <p:nvPr/>
          </p:nvSpPr>
          <p:spPr>
            <a:xfrm>
              <a:off x="8976319" y="3338669"/>
              <a:ext cx="1268628" cy="2160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75E77E1A-8832-FC45-E7A4-D983365A5FB6}"/>
                </a:ext>
              </a:extLst>
            </p:cNvPr>
            <p:cNvSpPr/>
            <p:nvPr/>
          </p:nvSpPr>
          <p:spPr>
            <a:xfrm>
              <a:off x="8991395" y="3698976"/>
              <a:ext cx="2641331" cy="95410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4A93BAE9-3C9C-4BBF-0D64-0AA964754FDD}"/>
              </a:ext>
            </a:extLst>
          </p:cNvPr>
          <p:cNvSpPr txBox="1"/>
          <p:nvPr/>
        </p:nvSpPr>
        <p:spPr>
          <a:xfrm>
            <a:off x="623392" y="4084037"/>
            <a:ext cx="609750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"bevezeto"</a:t>
            </a:r>
            <a:r>
              <a:rPr lang="pt-BR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pt-B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Bevezető</a:t>
            </a:r>
            <a:r>
              <a:rPr lang="pt-BR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hu-HU" sz="2400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	…</a:t>
            </a:r>
          </a:p>
          <a:p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	…</a:t>
            </a:r>
          </a:p>
          <a:p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	…</a:t>
            </a: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hu-HU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bevezeto</a:t>
            </a:r>
            <a:r>
              <a:rPr lang="hu-HU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--&gt;</a:t>
            </a:r>
            <a:endParaRPr lang="pt-B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4062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BE6C8-0188-5F26-FE51-69CC9961F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3689AB-3412-AA31-96E5-F4806FAE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Csoportosító elemek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ADD9835-80CB-1FD6-2632-D2A19F45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74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6D0853C4-D50E-5C50-5348-584054BB7E6D}"/>
              </a:ext>
            </a:extLst>
          </p:cNvPr>
          <p:cNvSpPr txBox="1"/>
          <p:nvPr/>
        </p:nvSpPr>
        <p:spPr>
          <a:xfrm>
            <a:off x="527383" y="1584062"/>
            <a:ext cx="8376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sz="2800" dirty="0"/>
              <a:t>soron belüli elemek csoportosítása jó</a:t>
            </a:r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6D71E563-A791-5EE2-3B28-BD2588DF66DA}"/>
              </a:ext>
            </a:extLst>
          </p:cNvPr>
          <p:cNvGrpSpPr/>
          <p:nvPr/>
        </p:nvGrpSpPr>
        <p:grpSpPr>
          <a:xfrm>
            <a:off x="9000583" y="1584062"/>
            <a:ext cx="2656409" cy="2952274"/>
            <a:chOff x="8976319" y="1700808"/>
            <a:chExt cx="2656409" cy="2952274"/>
          </a:xfrm>
        </p:grpSpPr>
        <p:sp>
          <p:nvSpPr>
            <p:cNvPr id="3" name="Téglalap 2">
              <a:extLst>
                <a:ext uri="{FF2B5EF4-FFF2-40B4-BE49-F238E27FC236}">
                  <a16:creationId xmlns:a16="http://schemas.microsoft.com/office/drawing/2014/main" id="{3A071872-56BC-6F58-69A4-F0176ABEF929}"/>
                </a:ext>
              </a:extLst>
            </p:cNvPr>
            <p:cNvSpPr/>
            <p:nvPr/>
          </p:nvSpPr>
          <p:spPr>
            <a:xfrm>
              <a:off x="10364100" y="1700808"/>
              <a:ext cx="1268628" cy="216024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7F0CA9C0-02E6-C90E-0EB5-917900E8CC4C}"/>
                </a:ext>
              </a:extLst>
            </p:cNvPr>
            <p:cNvSpPr/>
            <p:nvPr/>
          </p:nvSpPr>
          <p:spPr>
            <a:xfrm>
              <a:off x="8976320" y="1700808"/>
              <a:ext cx="1268628" cy="216024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00EF44C5-AE95-6668-1348-9C4F8FB69208}"/>
                </a:ext>
              </a:extLst>
            </p:cNvPr>
            <p:cNvSpPr/>
            <p:nvPr/>
          </p:nvSpPr>
          <p:spPr>
            <a:xfrm>
              <a:off x="8991396" y="2061115"/>
              <a:ext cx="2641331" cy="954106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Téglalap 8">
              <a:extLst>
                <a:ext uri="{FF2B5EF4-FFF2-40B4-BE49-F238E27FC236}">
                  <a16:creationId xmlns:a16="http://schemas.microsoft.com/office/drawing/2014/main" id="{CCE275C9-CA45-3B4E-A759-2AF81E376A28}"/>
                </a:ext>
              </a:extLst>
            </p:cNvPr>
            <p:cNvSpPr/>
            <p:nvPr/>
          </p:nvSpPr>
          <p:spPr>
            <a:xfrm>
              <a:off x="8993305" y="3129841"/>
              <a:ext cx="2639421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363C74DC-40DB-AA0A-D6AE-C5F3E28183FB}"/>
                </a:ext>
              </a:extLst>
            </p:cNvPr>
            <p:cNvSpPr/>
            <p:nvPr/>
          </p:nvSpPr>
          <p:spPr>
            <a:xfrm>
              <a:off x="10364099" y="3338669"/>
              <a:ext cx="1268628" cy="216024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F7F76CC8-5A0D-4DF2-8363-AAA86299AA71}"/>
                </a:ext>
              </a:extLst>
            </p:cNvPr>
            <p:cNvSpPr/>
            <p:nvPr/>
          </p:nvSpPr>
          <p:spPr>
            <a:xfrm>
              <a:off x="8976319" y="3338669"/>
              <a:ext cx="1268628" cy="2160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3C54303A-82E3-AB2E-CD2A-37D428FE3D06}"/>
                </a:ext>
              </a:extLst>
            </p:cNvPr>
            <p:cNvSpPr/>
            <p:nvPr/>
          </p:nvSpPr>
          <p:spPr>
            <a:xfrm>
              <a:off x="8991395" y="3698976"/>
              <a:ext cx="2641331" cy="95410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14" name="Tartalom helye 5">
            <a:extLst>
              <a:ext uri="{FF2B5EF4-FFF2-40B4-BE49-F238E27FC236}">
                <a16:creationId xmlns:a16="http://schemas.microsoft.com/office/drawing/2014/main" id="{82D8C290-FEF9-C331-2DB5-363CF99C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55" y="2107283"/>
            <a:ext cx="8168533" cy="2761878"/>
          </a:xfrm>
        </p:spPr>
        <p:txBody>
          <a:bodyPr>
            <a:normAutofit fontScale="92500" lnSpcReduction="10000"/>
          </a:bodyPr>
          <a:lstStyle/>
          <a:p>
            <a:r>
              <a:rPr lang="hu-HU" b="1" dirty="0"/>
              <a:t>Soron belüli (</a:t>
            </a:r>
            <a:r>
              <a:rPr lang="hu-HU" b="1" dirty="0" err="1"/>
              <a:t>inline</a:t>
            </a:r>
            <a:r>
              <a:rPr lang="hu-HU" b="1" dirty="0"/>
              <a:t>) elemek</a:t>
            </a:r>
          </a:p>
          <a:p>
            <a:pPr lvl="1"/>
            <a:r>
              <a:rPr lang="hu-HU" dirty="0"/>
              <a:t>Nem kezdenek új sort, hanem a meglévő tartalommal egy sorban maradnak.</a:t>
            </a:r>
          </a:p>
          <a:p>
            <a:pPr lvl="1"/>
            <a:r>
              <a:rPr lang="hu-HU" dirty="0"/>
              <a:t>Csak annyi szélességet foglalnak el, amennyi szükséges a tartalmukhoz.</a:t>
            </a:r>
          </a:p>
          <a:p>
            <a:pPr lvl="1"/>
            <a:r>
              <a:rPr lang="hu-HU" dirty="0"/>
              <a:t>Általában szövegformázásra vagy kisebb részek kiemelésére szolgálnak.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330BFE33-E72A-2FA7-8C30-672E9AB04EC5}"/>
              </a:ext>
            </a:extLst>
          </p:cNvPr>
          <p:cNvSpPr txBox="1"/>
          <p:nvPr/>
        </p:nvSpPr>
        <p:spPr>
          <a:xfrm>
            <a:off x="983432" y="4888875"/>
            <a:ext cx="911476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000" dirty="0"/>
              <a:t>Példa soron belüli elemekre:</a:t>
            </a: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hu-HU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Hivatkozás --&gt;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hu-HU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Kódformázás --&gt;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hu-HU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Kép --&gt;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hu-HU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Címke űrlapmezőkhöz --&gt;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976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3B50C-239F-BFD6-E3A1-B38666A9B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E86EE3-1F4D-3A4B-53F8-AC4CE7F5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Csoportosító elemek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30703CB-807F-977D-9580-32B0A359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75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2D3AC6C-F57D-3DC3-74CE-01EE1B8D3022}"/>
              </a:ext>
            </a:extLst>
          </p:cNvPr>
          <p:cNvSpPr txBox="1"/>
          <p:nvPr/>
        </p:nvSpPr>
        <p:spPr>
          <a:xfrm>
            <a:off x="527383" y="1584062"/>
            <a:ext cx="8376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sz="2800" dirty="0"/>
              <a:t>soron belüli elemek csoportosítása jó</a:t>
            </a:r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6DA870FD-6F22-F191-CA9C-3AAF9555C6A8}"/>
              </a:ext>
            </a:extLst>
          </p:cNvPr>
          <p:cNvGrpSpPr/>
          <p:nvPr/>
        </p:nvGrpSpPr>
        <p:grpSpPr>
          <a:xfrm>
            <a:off x="9000583" y="1584062"/>
            <a:ext cx="2656409" cy="2952274"/>
            <a:chOff x="8976319" y="1700808"/>
            <a:chExt cx="2656409" cy="2952274"/>
          </a:xfrm>
        </p:grpSpPr>
        <p:sp>
          <p:nvSpPr>
            <p:cNvPr id="3" name="Téglalap 2">
              <a:extLst>
                <a:ext uri="{FF2B5EF4-FFF2-40B4-BE49-F238E27FC236}">
                  <a16:creationId xmlns:a16="http://schemas.microsoft.com/office/drawing/2014/main" id="{51AE9141-2AC1-482F-11F0-4624A5A1B86F}"/>
                </a:ext>
              </a:extLst>
            </p:cNvPr>
            <p:cNvSpPr/>
            <p:nvPr/>
          </p:nvSpPr>
          <p:spPr>
            <a:xfrm>
              <a:off x="10364100" y="1700808"/>
              <a:ext cx="1268628" cy="216024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E899AA95-4BD4-8AD0-F083-84CC54E23BCF}"/>
                </a:ext>
              </a:extLst>
            </p:cNvPr>
            <p:cNvSpPr/>
            <p:nvPr/>
          </p:nvSpPr>
          <p:spPr>
            <a:xfrm>
              <a:off x="8976320" y="1700808"/>
              <a:ext cx="1268628" cy="216024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99E7EDB4-50AC-3AD8-F1BB-70A3EA2E4929}"/>
                </a:ext>
              </a:extLst>
            </p:cNvPr>
            <p:cNvSpPr/>
            <p:nvPr/>
          </p:nvSpPr>
          <p:spPr>
            <a:xfrm>
              <a:off x="8991396" y="2061115"/>
              <a:ext cx="2641331" cy="954106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Téglalap 8">
              <a:extLst>
                <a:ext uri="{FF2B5EF4-FFF2-40B4-BE49-F238E27FC236}">
                  <a16:creationId xmlns:a16="http://schemas.microsoft.com/office/drawing/2014/main" id="{08FFF5F5-2657-7537-40E5-18CA9C7379A8}"/>
                </a:ext>
              </a:extLst>
            </p:cNvPr>
            <p:cNvSpPr/>
            <p:nvPr/>
          </p:nvSpPr>
          <p:spPr>
            <a:xfrm>
              <a:off x="8993305" y="3129841"/>
              <a:ext cx="2639421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86B04062-2A88-6FB8-BE7A-FA48118B699A}"/>
                </a:ext>
              </a:extLst>
            </p:cNvPr>
            <p:cNvSpPr/>
            <p:nvPr/>
          </p:nvSpPr>
          <p:spPr>
            <a:xfrm>
              <a:off x="10364099" y="3338669"/>
              <a:ext cx="1268628" cy="216024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53E0571D-2BD7-6DC7-EE98-49D259D63210}"/>
                </a:ext>
              </a:extLst>
            </p:cNvPr>
            <p:cNvSpPr/>
            <p:nvPr/>
          </p:nvSpPr>
          <p:spPr>
            <a:xfrm>
              <a:off x="8976319" y="3338669"/>
              <a:ext cx="1268628" cy="2160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1EDBDD43-35C5-8FB9-5763-5D082DA45F4C}"/>
                </a:ext>
              </a:extLst>
            </p:cNvPr>
            <p:cNvSpPr/>
            <p:nvPr/>
          </p:nvSpPr>
          <p:spPr>
            <a:xfrm>
              <a:off x="8991395" y="3698976"/>
              <a:ext cx="2641331" cy="95410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15" name="Tartalom helye 14">
            <a:extLst>
              <a:ext uri="{FF2B5EF4-FFF2-40B4-BE49-F238E27FC236}">
                <a16:creationId xmlns:a16="http://schemas.microsoft.com/office/drawing/2014/main" id="{7454E22F-DB76-770D-C9AF-E75DEA38D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56" y="2163556"/>
            <a:ext cx="8480828" cy="2837348"/>
          </a:xfrm>
        </p:spPr>
        <p:txBody>
          <a:bodyPr/>
          <a:lstStyle/>
          <a:p>
            <a:r>
              <a:rPr lang="hu-HU" sz="2800" dirty="0"/>
              <a:t>Gyakran használjuk arra, hogy a szövegben előforduló idegennyelvű szöveg nyelvkódját beállítsuk. pl.</a:t>
            </a: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Social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Network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hu-HU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CEA9D508-883C-95A5-633C-D7C8C457F865}"/>
              </a:ext>
            </a:extLst>
          </p:cNvPr>
          <p:cNvSpPr txBox="1"/>
          <p:nvPr/>
        </p:nvSpPr>
        <p:spPr>
          <a:xfrm>
            <a:off x="709978" y="3704278"/>
            <a:ext cx="8189797" cy="1938992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</a:p>
          <a:p>
            <a:r>
              <a:rPr lang="hu-HU" sz="2400" dirty="0"/>
              <a:t>Nézzük át az index.html oldalunkat, és ahol találunk idegen kifejezést, zárjuk körbe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dirty="0"/>
              <a:t> taggel és állítsuk be a nyelvkódot! </a:t>
            </a:r>
            <a:br>
              <a:rPr lang="hu-HU" sz="2400" dirty="0"/>
            </a:br>
            <a:r>
              <a:rPr lang="hu-HU" sz="2400" dirty="0"/>
              <a:t>(</a:t>
            </a:r>
            <a:r>
              <a:rPr lang="hu-HU" sz="2400" dirty="0">
                <a:hlinkClick r:id="rId2"/>
              </a:rPr>
              <a:t>https://www.andiamo.co.uk/resources/iso-language-codes/</a:t>
            </a:r>
            <a:r>
              <a:rPr lang="hu-HU" sz="2400" dirty="0"/>
              <a:t>) 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7847B8E5-D511-4CCB-FA9D-2D9E27405057}"/>
              </a:ext>
            </a:extLst>
          </p:cNvPr>
          <p:cNvSpPr txBox="1"/>
          <p:nvPr/>
        </p:nvSpPr>
        <p:spPr>
          <a:xfrm>
            <a:off x="721869" y="5862267"/>
            <a:ext cx="10969217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b="1" dirty="0"/>
              <a:t>Számos előnye van, például a keresőprogramok el tudják dönteni milyen nyelven íródott a szöveg, a vak emberek által használt képernyőolvasó pedig megfelelő nyelven képes felolvasni a szöveget.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013947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E68C-DC74-40F7-D597-DCE824719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2735DC-1C75-7A6D-C26B-EA8C3B65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Szövegrészek szerepének jelölése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ECBE2DD-947D-FB84-1386-E6036FEBD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u-HU" dirty="0"/>
              <a:t>Profi webfejlesztők is sokszor rosszul használják ezeket. </a:t>
            </a:r>
          </a:p>
          <a:p>
            <a:pPr algn="ctr"/>
            <a:r>
              <a:rPr lang="hu-HU" dirty="0"/>
              <a:t>Fontos a szemantika! Attól, hogy két különböző szöveg  félkövér stílusú, nem biztos, hogy ugyanaz a szerepük!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A8AF7B5-9676-AF67-2429-F7183472E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76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1287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Gyakran használt </a:t>
            </a:r>
            <a:r>
              <a:rPr lang="hu-HU" dirty="0" err="1"/>
              <a:t>tagek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77</a:t>
            </a:fld>
            <a:endParaRPr lang="hu-HU"/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FBCDDEC2-A799-4D5F-9613-3C9857E57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342167"/>
              </p:ext>
            </p:extLst>
          </p:nvPr>
        </p:nvGraphicFramePr>
        <p:xfrm>
          <a:off x="527383" y="1436326"/>
          <a:ext cx="11129609" cy="461727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320145">
                  <a:extLst>
                    <a:ext uri="{9D8B030D-6E8A-4147-A177-3AD203B41FA5}">
                      <a16:colId xmlns:a16="http://schemas.microsoft.com/office/drawing/2014/main" val="2958624189"/>
                    </a:ext>
                  </a:extLst>
                </a:gridCol>
                <a:gridCol w="7632848">
                  <a:extLst>
                    <a:ext uri="{9D8B030D-6E8A-4147-A177-3AD203B41FA5}">
                      <a16:colId xmlns:a16="http://schemas.microsoft.com/office/drawing/2014/main" val="3672843956"/>
                    </a:ext>
                  </a:extLst>
                </a:gridCol>
                <a:gridCol w="2176616">
                  <a:extLst>
                    <a:ext uri="{9D8B030D-6E8A-4147-A177-3AD203B41FA5}">
                      <a16:colId xmlns:a16="http://schemas.microsoft.com/office/drawing/2014/main" val="3338561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&lt;i&gt;</a:t>
                      </a:r>
                      <a:b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&lt;/i&gt;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</a:pPr>
                      <a:r>
                        <a:rPr lang="hu-HU" sz="2400" b="1" dirty="0"/>
                        <a:t>dőlt (kézírásra emlékeztető) betű  </a:t>
                      </a:r>
                      <a:r>
                        <a:rPr lang="hu-HU" sz="2400" b="1" i="1" dirty="0"/>
                        <a:t>(</a:t>
                      </a:r>
                      <a:r>
                        <a:rPr lang="hu-HU" sz="2400" b="1" i="1" dirty="0" err="1"/>
                        <a:t>italic</a:t>
                      </a:r>
                      <a:r>
                        <a:rPr lang="hu-HU" sz="2400" b="1" i="1" dirty="0"/>
                        <a:t>)</a:t>
                      </a:r>
                    </a:p>
                    <a:p>
                      <a:pPr marL="0" lvl="4" indent="-228600">
                        <a:lnSpc>
                          <a:spcPct val="11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hu-HU" sz="2400" dirty="0"/>
                        <a:t>Olyan szövegrész jelölésére, amely más hangnemben, hangulatban vagy bármely más módon eltér a szöveg többi részétől, mint például egy rendszertani elnevezés, egy szakkifejezés, egy köznyelvi kifejezés, egy rövidke más nyelven írt részlet vagy egy gondolat.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4" indent="-228600">
                        <a:lnSpc>
                          <a:spcPct val="11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hu-HU" sz="2400" dirty="0"/>
                        <a:t>Dőlt betűvel jelenik meg alapesetben.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819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hu-HU" sz="2400" b="1" dirty="0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em</a:t>
                      </a:r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b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&lt;/</a:t>
                      </a:r>
                      <a:r>
                        <a:rPr lang="hu-HU" sz="2400" b="1" dirty="0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em</a:t>
                      </a:r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</a:pPr>
                      <a:r>
                        <a:rPr lang="hu-HU" sz="2400" b="1" dirty="0"/>
                        <a:t>hangsúlyos kiemelés </a:t>
                      </a:r>
                      <a:r>
                        <a:rPr lang="hu-HU" sz="2400" b="1" i="1" dirty="0"/>
                        <a:t>(</a:t>
                      </a:r>
                      <a:r>
                        <a:rPr lang="hu-HU" sz="2400" b="1" i="1" dirty="0" err="1"/>
                        <a:t>emphasize</a:t>
                      </a:r>
                      <a:r>
                        <a:rPr lang="hu-HU" sz="2400" b="1" i="1" dirty="0"/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hu-HU" sz="2400" dirty="0"/>
                        <a:t>Ha bizonyos szövegrésznek nagyobb hangsúlyt akarunk adni. Pl.</a:t>
                      </a:r>
                      <a:br>
                        <a:rPr lang="hu-HU" sz="2400" dirty="0"/>
                      </a:br>
                      <a:r>
                        <a:rPr lang="hu-HU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&lt;p&gt;&lt;</a:t>
                      </a:r>
                      <a:r>
                        <a:rPr lang="hu-HU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em</a:t>
                      </a:r>
                      <a:r>
                        <a:rPr lang="hu-HU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hu-HU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Peti</a:t>
                      </a:r>
                      <a:r>
                        <a:rPr lang="hu-HU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hu-HU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em</a:t>
                      </a:r>
                      <a:r>
                        <a:rPr lang="hu-HU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hu-HU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most tanulja a HTML nyelvet.</a:t>
                      </a:r>
                      <a:r>
                        <a:rPr lang="hu-HU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&lt;/p&gt;</a:t>
                      </a:r>
                      <a:endParaRPr lang="hu-HU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hu-HU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&lt;p&gt;</a:t>
                      </a:r>
                      <a:r>
                        <a:rPr lang="hu-HU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Peti most tanulja a </a:t>
                      </a:r>
                      <a:r>
                        <a:rPr lang="hu-HU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hu-HU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em</a:t>
                      </a:r>
                      <a:r>
                        <a:rPr lang="hu-HU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hu-HU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HTML nyelvet</a:t>
                      </a:r>
                      <a:r>
                        <a:rPr lang="hu-HU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hu-HU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em</a:t>
                      </a:r>
                      <a:r>
                        <a:rPr lang="hu-HU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hu-HU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hu-HU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&lt;/p&gt;</a:t>
                      </a:r>
                      <a:endParaRPr lang="hu-HU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400" dirty="0"/>
                        <a:t>Dőlt betűvel jelenik meg alapesetben.</a:t>
                      </a:r>
                    </a:p>
                    <a:p>
                      <a:endParaRPr lang="hu-H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634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0351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3306B-2D2C-1B7D-B16B-04226C645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D65DF5-9DED-5137-9E3B-4E1F8A7CF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Gyakran használt </a:t>
            </a:r>
            <a:r>
              <a:rPr lang="hu-HU" dirty="0" err="1"/>
              <a:t>tagek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0A8E466-8936-C73A-215E-CCB89E3B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78</a:t>
            </a:fld>
            <a:endParaRPr lang="hu-HU"/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3F8EB131-DDFD-DDF5-7612-42B748468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353117"/>
              </p:ext>
            </p:extLst>
          </p:nvPr>
        </p:nvGraphicFramePr>
        <p:xfrm>
          <a:off x="527383" y="1436326"/>
          <a:ext cx="11129609" cy="247758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320145">
                  <a:extLst>
                    <a:ext uri="{9D8B030D-6E8A-4147-A177-3AD203B41FA5}">
                      <a16:colId xmlns:a16="http://schemas.microsoft.com/office/drawing/2014/main" val="2958624189"/>
                    </a:ext>
                  </a:extLst>
                </a:gridCol>
                <a:gridCol w="7632848">
                  <a:extLst>
                    <a:ext uri="{9D8B030D-6E8A-4147-A177-3AD203B41FA5}">
                      <a16:colId xmlns:a16="http://schemas.microsoft.com/office/drawing/2014/main" val="3672843956"/>
                    </a:ext>
                  </a:extLst>
                </a:gridCol>
                <a:gridCol w="2176616">
                  <a:extLst>
                    <a:ext uri="{9D8B030D-6E8A-4147-A177-3AD203B41FA5}">
                      <a16:colId xmlns:a16="http://schemas.microsoft.com/office/drawing/2014/main" val="3338561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&lt;i&gt;</a:t>
                      </a:r>
                      <a:b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&lt;/i&gt;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</a:pPr>
                      <a:r>
                        <a:rPr lang="hu-HU" sz="2400" b="1" dirty="0"/>
                        <a:t>dőlt (kézírásra emlékeztető) betű  </a:t>
                      </a:r>
                      <a:r>
                        <a:rPr lang="hu-HU" sz="2400" b="1" i="1" dirty="0"/>
                        <a:t>(</a:t>
                      </a:r>
                      <a:r>
                        <a:rPr lang="hu-HU" sz="2400" b="1" i="1" dirty="0" err="1"/>
                        <a:t>italic</a:t>
                      </a:r>
                      <a:r>
                        <a:rPr lang="hu-HU" sz="2400" b="1" i="1" dirty="0"/>
                        <a:t>)</a:t>
                      </a:r>
                    </a:p>
                    <a:p>
                      <a:pPr marL="0" lvl="4" indent="-228600">
                        <a:lnSpc>
                          <a:spcPct val="11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hu-HU" sz="2400" dirty="0"/>
                        <a:t>Olyan szövegrész jelölésére, amely más hangnemben, hangulatban vagy bármely más módon eltér a szöveg többi részétől, mint például egy rendszertani elnevezés, egy szakkifejezés, egy köznyelvi kifejezés, egy rövidke más nyelven írt részlet vagy egy gondolat.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4" indent="-228600">
                        <a:lnSpc>
                          <a:spcPct val="11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hu-HU" sz="2400" dirty="0"/>
                        <a:t>Dőlt betűvel jelenik meg alapesetben.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819663"/>
                  </a:ext>
                </a:extLst>
              </a:tr>
            </a:tbl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DD96A751-3F99-744D-71B6-BD370B00E5B4}"/>
              </a:ext>
            </a:extLst>
          </p:cNvPr>
          <p:cNvSpPr txBox="1"/>
          <p:nvPr/>
        </p:nvSpPr>
        <p:spPr>
          <a:xfrm>
            <a:off x="527383" y="4228290"/>
            <a:ext cx="11129609" cy="1569660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</a:p>
          <a:p>
            <a:r>
              <a:rPr lang="hu-HU" sz="2400" dirty="0"/>
              <a:t>A film leírásoknál az utolsó bekezdés egy véleményt tartalmaz. Ez hangulatában eltér az előző szövegtől, így tegyük </a:t>
            </a:r>
            <a:r>
              <a:rPr lang="hu-HU" sz="24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&lt;i&gt;&lt;/i&gt;</a:t>
            </a:r>
            <a:r>
              <a:rPr lang="hu-HU" sz="2400" dirty="0"/>
              <a:t> tagek közé!</a:t>
            </a:r>
          </a:p>
          <a:p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7159586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C0C81-3F83-0933-DDB6-9F7073441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4634F3-3CBF-DA0A-FF08-2FF594D1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Gyakran használt </a:t>
            </a:r>
            <a:r>
              <a:rPr lang="hu-HU" dirty="0" err="1"/>
              <a:t>tagek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176F61C-2861-DBD7-F062-B63FB4BDB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79</a:t>
            </a:fld>
            <a:endParaRPr lang="hu-HU"/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5BA96537-1C1F-F9F9-1D5F-45D2092C8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04502"/>
              </p:ext>
            </p:extLst>
          </p:nvPr>
        </p:nvGraphicFramePr>
        <p:xfrm>
          <a:off x="527383" y="1436326"/>
          <a:ext cx="11129609" cy="213969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320145">
                  <a:extLst>
                    <a:ext uri="{9D8B030D-6E8A-4147-A177-3AD203B41FA5}">
                      <a16:colId xmlns:a16="http://schemas.microsoft.com/office/drawing/2014/main" val="2958624189"/>
                    </a:ext>
                  </a:extLst>
                </a:gridCol>
                <a:gridCol w="7632848">
                  <a:extLst>
                    <a:ext uri="{9D8B030D-6E8A-4147-A177-3AD203B41FA5}">
                      <a16:colId xmlns:a16="http://schemas.microsoft.com/office/drawing/2014/main" val="3672843956"/>
                    </a:ext>
                  </a:extLst>
                </a:gridCol>
                <a:gridCol w="2176616">
                  <a:extLst>
                    <a:ext uri="{9D8B030D-6E8A-4147-A177-3AD203B41FA5}">
                      <a16:colId xmlns:a16="http://schemas.microsoft.com/office/drawing/2014/main" val="3338561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hu-HU" sz="2400" b="1" dirty="0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em</a:t>
                      </a:r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b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&lt;/</a:t>
                      </a:r>
                      <a:r>
                        <a:rPr lang="hu-HU" sz="2400" b="1" dirty="0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em</a:t>
                      </a:r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</a:pPr>
                      <a:r>
                        <a:rPr lang="hu-HU" sz="2400" b="1" dirty="0"/>
                        <a:t>hangsúlyos kiemelés </a:t>
                      </a:r>
                      <a:r>
                        <a:rPr lang="hu-HU" sz="2400" b="1" i="1" dirty="0"/>
                        <a:t>(</a:t>
                      </a:r>
                      <a:r>
                        <a:rPr lang="hu-HU" sz="2400" b="1" i="1" dirty="0" err="1"/>
                        <a:t>emphasize</a:t>
                      </a:r>
                      <a:r>
                        <a:rPr lang="hu-HU" sz="2400" b="1" i="1" dirty="0"/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hu-HU" sz="2400" dirty="0"/>
                        <a:t>Ha bizonyos szövegrésznek nagyobb hangsúlyt akarunk adni. Pl.</a:t>
                      </a:r>
                      <a:br>
                        <a:rPr lang="hu-HU" sz="2400" dirty="0"/>
                      </a:br>
                      <a:r>
                        <a:rPr lang="hu-HU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&lt;p&gt;&lt;</a:t>
                      </a:r>
                      <a:r>
                        <a:rPr lang="hu-HU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em</a:t>
                      </a:r>
                      <a:r>
                        <a:rPr lang="hu-HU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hu-HU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Peti</a:t>
                      </a:r>
                      <a:r>
                        <a:rPr lang="hu-HU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hu-HU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em</a:t>
                      </a:r>
                      <a:r>
                        <a:rPr lang="hu-HU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hu-HU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most tanulja a HTML nyelvet.</a:t>
                      </a:r>
                      <a:r>
                        <a:rPr lang="hu-HU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&lt;/p&gt;</a:t>
                      </a:r>
                      <a:endParaRPr lang="hu-HU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hu-HU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&lt;p&gt;</a:t>
                      </a:r>
                      <a:r>
                        <a:rPr lang="hu-HU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Peti most tanulja a </a:t>
                      </a:r>
                      <a:r>
                        <a:rPr lang="hu-HU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hu-HU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em</a:t>
                      </a:r>
                      <a:r>
                        <a:rPr lang="hu-HU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hu-HU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HTML nyelvet</a:t>
                      </a:r>
                      <a:r>
                        <a:rPr lang="hu-HU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hu-HU" b="0" dirty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em</a:t>
                      </a:r>
                      <a:r>
                        <a:rPr lang="hu-HU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hu-HU" b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hu-HU" b="0" dirty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&lt;/p&gt;</a:t>
                      </a:r>
                      <a:endParaRPr lang="hu-HU" b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400" dirty="0"/>
                        <a:t>Dőlt betűvel jelenik meg alapesetben.</a:t>
                      </a:r>
                    </a:p>
                    <a:p>
                      <a:endParaRPr lang="hu-H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634821"/>
                  </a:ext>
                </a:extLst>
              </a:tr>
            </a:tbl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94770A58-BC2C-2CF2-F701-39B9B16C2272}"/>
              </a:ext>
            </a:extLst>
          </p:cNvPr>
          <p:cNvSpPr txBox="1"/>
          <p:nvPr/>
        </p:nvSpPr>
        <p:spPr>
          <a:xfrm>
            <a:off x="527382" y="3852014"/>
            <a:ext cx="11129609" cy="1569660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</a:p>
          <a:p>
            <a:r>
              <a:rPr lang="hu-HU" sz="2400" dirty="0"/>
              <a:t>„</a:t>
            </a:r>
            <a:r>
              <a:rPr lang="pt-BR" sz="2400" dirty="0"/>
              <a:t>A lista nem átfogó, erősen szubjektív.</a:t>
            </a:r>
            <a:r>
              <a:rPr lang="hu-HU" sz="2400" dirty="0"/>
              <a:t>” szövegben hangsúlyozzuk jobban azt, hogy </a:t>
            </a:r>
            <a:r>
              <a:rPr lang="hu-HU" sz="2400" i="1" dirty="0"/>
              <a:t>szubjektív</a:t>
            </a:r>
            <a:r>
              <a:rPr lang="hu-HU" sz="2400" dirty="0"/>
              <a:t>. Használjuk az </a:t>
            </a:r>
            <a:r>
              <a:rPr lang="hu-HU" sz="24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hu-HU" sz="2400" b="1" dirty="0" err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hu-HU" sz="24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hu-HU" sz="2400" b="1" dirty="0" err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hu-HU" sz="24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hu-HU" sz="2400" dirty="0"/>
              <a:t> címkéket!</a:t>
            </a:r>
          </a:p>
          <a:p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98733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27383" y="188640"/>
            <a:ext cx="11129609" cy="1188720"/>
          </a:xfrm>
        </p:spPr>
        <p:txBody>
          <a:bodyPr/>
          <a:lstStyle/>
          <a:p>
            <a:r>
              <a:rPr lang="hu-HU"/>
              <a:t>Tagek (címkék)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27383" y="1628801"/>
            <a:ext cx="8808977" cy="4752527"/>
          </a:xfrm>
        </p:spPr>
        <p:txBody>
          <a:bodyPr>
            <a:normAutofit/>
          </a:bodyPr>
          <a:lstStyle/>
          <a:p>
            <a:r>
              <a:rPr lang="hu-HU" dirty="0"/>
              <a:t>Tag-</a:t>
            </a:r>
            <a:r>
              <a:rPr lang="hu-HU" dirty="0" err="1"/>
              <a:t>nek</a:t>
            </a:r>
            <a:r>
              <a:rPr lang="hu-HU" dirty="0"/>
              <a:t> (címéknek) a &lt; és &gt; jelek között található jelölőelemet nevezzük. </a:t>
            </a:r>
          </a:p>
          <a:p>
            <a:r>
              <a:rPr lang="hu-HU" dirty="0"/>
              <a:t>A címkék többségének van záró párja (páros elemek). Ez ugyanaz, mint a nyitó címke, csak egy / jel vezeti be.</a:t>
            </a:r>
          </a:p>
          <a:p>
            <a:pPr lvl="1">
              <a:lnSpc>
                <a:spcPts val="4050"/>
              </a:lnSpc>
            </a:pPr>
            <a:r>
              <a:rPr lang="hu-HU" dirty="0"/>
              <a:t>pl.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Ez egy bekezdés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dirty="0"/>
              <a:t>Nem minden címkének van záró párja a szabvány szerint. Ezek a páratlan (vagy üres) címkék.</a:t>
            </a:r>
          </a:p>
          <a:p>
            <a:pPr lvl="1"/>
            <a:r>
              <a:rPr lang="hu-HU" dirty="0"/>
              <a:t>	Helyes: 	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hu-HU" dirty="0"/>
              <a:t>	Helytelen: 	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>
          <a:xfrm>
            <a:off x="11656992" y="6453336"/>
            <a:ext cx="487680" cy="365760"/>
          </a:xfrm>
        </p:spPr>
        <p:txBody>
          <a:bodyPr/>
          <a:lstStyle/>
          <a:p>
            <a:fld id="{5A60825A-3C45-457D-89F9-6E464A1300F9}" type="slidenum">
              <a:rPr lang="hu-HU" smtClean="0"/>
              <a:pPr/>
              <a:t>8</a:t>
            </a:fld>
            <a:endParaRPr lang="hu-HU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EEF9B831-9805-4992-90C6-7F7FED1F7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32" y="5680365"/>
            <a:ext cx="432048" cy="439371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10B96DA3-9258-4FAC-B850-BF9FA661E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32" y="5229199"/>
            <a:ext cx="432048" cy="404173"/>
          </a:xfrm>
          <a:prstGeom prst="smileyFace">
            <a:avLst>
              <a:gd name="adj" fmla="val 4653"/>
            </a:avLst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 dirty="0"/>
          </a:p>
        </p:txBody>
      </p:sp>
      <p:pic>
        <p:nvPicPr>
          <p:cNvPr id="1026" name="Picture 2" descr="W3C HTML5 Logo">
            <a:extLst>
              <a:ext uri="{FF2B5EF4-FFF2-40B4-BE49-F238E27FC236}">
                <a16:creationId xmlns:a16="http://schemas.microsoft.com/office/drawing/2014/main" id="{C00A27C0-0514-B457-B85F-F87A6872C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492" y="177281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5ECAE-E361-4ED8-D9D1-E7E02ADE1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2207C3-A184-8852-D838-2934F931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Gyakran használt </a:t>
            </a:r>
            <a:r>
              <a:rPr lang="hu-HU" dirty="0" err="1"/>
              <a:t>tagek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C4DAEC1-6EEB-6049-0B40-02564BDF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80</a:t>
            </a:fld>
            <a:endParaRPr lang="hu-HU"/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6DC4BD9D-BD45-E88D-9CE1-266C09C6F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487948"/>
              </p:ext>
            </p:extLst>
          </p:nvPr>
        </p:nvGraphicFramePr>
        <p:xfrm>
          <a:off x="527383" y="1436326"/>
          <a:ext cx="11129609" cy="384048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040225">
                  <a:extLst>
                    <a:ext uri="{9D8B030D-6E8A-4147-A177-3AD203B41FA5}">
                      <a16:colId xmlns:a16="http://schemas.microsoft.com/office/drawing/2014/main" val="2958624189"/>
                    </a:ext>
                  </a:extLst>
                </a:gridCol>
                <a:gridCol w="6192688">
                  <a:extLst>
                    <a:ext uri="{9D8B030D-6E8A-4147-A177-3AD203B41FA5}">
                      <a16:colId xmlns:a16="http://schemas.microsoft.com/office/drawing/2014/main" val="3672843956"/>
                    </a:ext>
                  </a:extLst>
                </a:gridCol>
                <a:gridCol w="2896696">
                  <a:extLst>
                    <a:ext uri="{9D8B030D-6E8A-4147-A177-3AD203B41FA5}">
                      <a16:colId xmlns:a16="http://schemas.microsoft.com/office/drawing/2014/main" val="3338561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&lt;b&gt;</a:t>
                      </a:r>
                      <a:b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&lt;/b&gt;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400" b="1" dirty="0"/>
                        <a:t>félkövér betű </a:t>
                      </a:r>
                      <a:r>
                        <a:rPr lang="hu-HU" sz="2400" b="1" i="1" dirty="0"/>
                        <a:t>(</a:t>
                      </a:r>
                      <a:r>
                        <a:rPr lang="hu-HU" sz="2400" b="1" i="1" dirty="0" err="1"/>
                        <a:t>bold</a:t>
                      </a:r>
                      <a:r>
                        <a:rPr lang="hu-HU" sz="2400" b="1" i="1" dirty="0"/>
                        <a:t>)</a:t>
                      </a:r>
                      <a:endParaRPr lang="hu-HU" sz="2400" b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400" dirty="0"/>
                        <a:t>Ha fel akarjuk hívni valamire a figyelmet, de nem akarunk további extra fontosságot tulajdonítani neki. Kulcsszavak megkülönböztetésére, dokumentumok összefoglalójának jelölésére, termék nevek kiemelésére remekül használható.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400" dirty="0"/>
                        <a:t>Félkövér stílussal jelenik meg alapesetben.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257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hu-HU" sz="2400" b="1" dirty="0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strong</a:t>
                      </a:r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&lt;/</a:t>
                      </a:r>
                      <a:r>
                        <a:rPr lang="hu-HU" sz="2400" b="1" dirty="0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strong</a:t>
                      </a:r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b="1" dirty="0"/>
                        <a:t>erős kiemelés </a:t>
                      </a:r>
                      <a:r>
                        <a:rPr lang="hu-HU" sz="2400" b="1" i="1" dirty="0"/>
                        <a:t>(</a:t>
                      </a:r>
                      <a:r>
                        <a:rPr lang="hu-HU" sz="2400" b="1" i="1" dirty="0" err="1"/>
                        <a:t>strong</a:t>
                      </a:r>
                      <a:r>
                        <a:rPr lang="hu-HU" sz="2400" b="1" i="1" dirty="0"/>
                        <a:t>)</a:t>
                      </a:r>
                      <a:endParaRPr lang="hu-HU" sz="2400" b="1" dirty="0"/>
                    </a:p>
                    <a:p>
                      <a:r>
                        <a:rPr lang="hu-HU" sz="2400" dirty="0"/>
                        <a:t>Nagy jelentőséggel bíró tartalomra vonatkozik, beleértve a nagyon komoly vagy sürgős dolgokat (például figyelmeztetéseket).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400" dirty="0"/>
                        <a:t>Félkövér stílussal jelenik meg alapesetben.</a:t>
                      </a:r>
                    </a:p>
                    <a:p>
                      <a:endParaRPr lang="hu-H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978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152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B4389-624C-C1BD-309A-9DE883673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4BECF0-753A-2DF3-4657-8C136961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Gyakran használt </a:t>
            </a:r>
            <a:r>
              <a:rPr lang="hu-HU" dirty="0" err="1"/>
              <a:t>tagek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9C3DA01-58CF-38A5-2212-4F832153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81</a:t>
            </a:fld>
            <a:endParaRPr lang="hu-HU"/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CE427FDD-0C8B-0891-87B0-5EDEBE8F0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942317"/>
              </p:ext>
            </p:extLst>
          </p:nvPr>
        </p:nvGraphicFramePr>
        <p:xfrm>
          <a:off x="527383" y="1436326"/>
          <a:ext cx="11129609" cy="22860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040225">
                  <a:extLst>
                    <a:ext uri="{9D8B030D-6E8A-4147-A177-3AD203B41FA5}">
                      <a16:colId xmlns:a16="http://schemas.microsoft.com/office/drawing/2014/main" val="2958624189"/>
                    </a:ext>
                  </a:extLst>
                </a:gridCol>
                <a:gridCol w="6192688">
                  <a:extLst>
                    <a:ext uri="{9D8B030D-6E8A-4147-A177-3AD203B41FA5}">
                      <a16:colId xmlns:a16="http://schemas.microsoft.com/office/drawing/2014/main" val="3672843956"/>
                    </a:ext>
                  </a:extLst>
                </a:gridCol>
                <a:gridCol w="2896696">
                  <a:extLst>
                    <a:ext uri="{9D8B030D-6E8A-4147-A177-3AD203B41FA5}">
                      <a16:colId xmlns:a16="http://schemas.microsoft.com/office/drawing/2014/main" val="3338561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&lt;b&gt;</a:t>
                      </a:r>
                      <a:b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&lt;/b&gt;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400" b="1" dirty="0"/>
                        <a:t>félkövér betű </a:t>
                      </a:r>
                      <a:r>
                        <a:rPr lang="hu-HU" sz="2400" b="1" i="1" dirty="0"/>
                        <a:t>(</a:t>
                      </a:r>
                      <a:r>
                        <a:rPr lang="hu-HU" sz="2400" b="1" i="1" dirty="0" err="1"/>
                        <a:t>bold</a:t>
                      </a:r>
                      <a:r>
                        <a:rPr lang="hu-HU" sz="2400" b="1" i="1" dirty="0"/>
                        <a:t>)</a:t>
                      </a:r>
                      <a:endParaRPr lang="hu-HU" sz="2400" b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400" dirty="0"/>
                        <a:t>Ha fel akarjuk hívni valamire a figyelmet, de nem akarunk további extra fontosságot tulajdonítani neki. Kulcsszavak megkülönböztetésére, dokumentumok összefoglalójának jelölésére, termék nevek kiemelésére remekül használható.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400" dirty="0"/>
                        <a:t>Félkövér stílussal jelenik meg alapesetben.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257040"/>
                  </a:ext>
                </a:extLst>
              </a:tr>
            </a:tbl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7DCF6F6D-6754-AF39-22E5-AFDBBB297A8E}"/>
              </a:ext>
            </a:extLst>
          </p:cNvPr>
          <p:cNvSpPr txBox="1"/>
          <p:nvPr/>
        </p:nvSpPr>
        <p:spPr>
          <a:xfrm>
            <a:off x="527382" y="4005064"/>
            <a:ext cx="11129609" cy="1569660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</a:p>
          <a:p>
            <a:r>
              <a:rPr lang="hu-HU" sz="2400" dirty="0"/>
              <a:t>Melyek azon szavak a szövegben, amelyek kulcsszónak tekinthetőek? Mi az, amire a látogatót tekintetét rá akarjuk irányítani? Tegyük ezeket </a:t>
            </a:r>
            <a:r>
              <a:rPr lang="hu-HU" sz="24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&lt;b&gt;&lt;/b&gt;</a:t>
            </a:r>
            <a:r>
              <a:rPr lang="hu-HU" sz="2400" dirty="0"/>
              <a:t> tagek közé!</a:t>
            </a:r>
          </a:p>
          <a:p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2905600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D9E55-B826-F098-7CFA-C64D3A9E1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6BB310-5EF5-3BA3-3A82-ABB2B62AD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Gyakran használt </a:t>
            </a:r>
            <a:r>
              <a:rPr lang="hu-HU" dirty="0" err="1"/>
              <a:t>tagek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81364B2-58CB-B3A3-7DA4-B4424B73B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82</a:t>
            </a:fld>
            <a:endParaRPr lang="hu-HU"/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BA650780-886F-1CD0-36B6-A8DDA9ACF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495392"/>
              </p:ext>
            </p:extLst>
          </p:nvPr>
        </p:nvGraphicFramePr>
        <p:xfrm>
          <a:off x="527383" y="1436326"/>
          <a:ext cx="11129609" cy="155448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040225">
                  <a:extLst>
                    <a:ext uri="{9D8B030D-6E8A-4147-A177-3AD203B41FA5}">
                      <a16:colId xmlns:a16="http://schemas.microsoft.com/office/drawing/2014/main" val="2958624189"/>
                    </a:ext>
                  </a:extLst>
                </a:gridCol>
                <a:gridCol w="6192688">
                  <a:extLst>
                    <a:ext uri="{9D8B030D-6E8A-4147-A177-3AD203B41FA5}">
                      <a16:colId xmlns:a16="http://schemas.microsoft.com/office/drawing/2014/main" val="3672843956"/>
                    </a:ext>
                  </a:extLst>
                </a:gridCol>
                <a:gridCol w="2896696">
                  <a:extLst>
                    <a:ext uri="{9D8B030D-6E8A-4147-A177-3AD203B41FA5}">
                      <a16:colId xmlns:a16="http://schemas.microsoft.com/office/drawing/2014/main" val="3338561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hu-HU" sz="2400" b="1" dirty="0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strong</a:t>
                      </a:r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&lt;/</a:t>
                      </a:r>
                      <a:r>
                        <a:rPr lang="hu-HU" sz="2400" b="1" dirty="0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strong</a:t>
                      </a:r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b="1" dirty="0"/>
                        <a:t>erős kiemelés </a:t>
                      </a:r>
                      <a:r>
                        <a:rPr lang="hu-HU" sz="2400" b="1" i="1" dirty="0"/>
                        <a:t>(</a:t>
                      </a:r>
                      <a:r>
                        <a:rPr lang="hu-HU" sz="2400" b="1" i="1" dirty="0" err="1"/>
                        <a:t>strong</a:t>
                      </a:r>
                      <a:r>
                        <a:rPr lang="hu-HU" sz="2400" b="1" i="1" dirty="0"/>
                        <a:t>)</a:t>
                      </a:r>
                      <a:endParaRPr lang="hu-HU" sz="2400" b="1" dirty="0"/>
                    </a:p>
                    <a:p>
                      <a:r>
                        <a:rPr lang="hu-HU" sz="2400" dirty="0"/>
                        <a:t>Nagy jelentőséggel bíró tartalomra vonatkozik, beleértve a nagyon komoly vagy sürgős dolgokat (például figyelmeztetéseket).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400" dirty="0"/>
                        <a:t>Félkövér stílussal jelenik meg alapesetben.</a:t>
                      </a:r>
                    </a:p>
                    <a:p>
                      <a:endParaRPr lang="hu-H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978654"/>
                  </a:ext>
                </a:extLst>
              </a:tr>
            </a:tbl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3FCBD558-8F27-7355-5C49-9E09FFD9F6D4}"/>
              </a:ext>
            </a:extLst>
          </p:cNvPr>
          <p:cNvSpPr txBox="1"/>
          <p:nvPr/>
        </p:nvSpPr>
        <p:spPr>
          <a:xfrm>
            <a:off x="527383" y="3212976"/>
            <a:ext cx="11129609" cy="1938992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</a:p>
          <a:p>
            <a:r>
              <a:rPr lang="hu-HU" sz="3200" dirty="0"/>
              <a:t>A „Figyelem! </a:t>
            </a:r>
            <a:r>
              <a:rPr lang="pt-BR" sz="3200" dirty="0"/>
              <a:t>A lista nem átfogó, erősen szubjektív</a:t>
            </a:r>
            <a:r>
              <a:rPr lang="hu-HU" sz="3200" dirty="0"/>
              <a:t>.” szövegben erősen emeljük ki a „Figyelem!” kifejezést a </a:t>
            </a:r>
            <a:r>
              <a:rPr lang="hu-HU" sz="32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hu-HU" sz="3200" b="1" dirty="0" err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hu-HU" sz="32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hu-HU" sz="3200" dirty="0"/>
              <a:t>használatával!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7715093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0674AF-6D84-51D2-55B0-BE1060A7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Felolvasás a képernyőolvasó programokban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9FDC60-24A1-8C0A-92BB-148FDBA1A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7872873" cy="2520279"/>
          </a:xfrm>
        </p:spPr>
        <p:txBody>
          <a:bodyPr>
            <a:normAutofit/>
          </a:bodyPr>
          <a:lstStyle/>
          <a:p>
            <a:r>
              <a:rPr lang="hu-HU" dirty="0"/>
              <a:t>A látássérült emberek egy része képernyőolvasó (</a:t>
            </a:r>
            <a:r>
              <a:rPr lang="hu-HU" dirty="0" err="1"/>
              <a:t>screen</a:t>
            </a:r>
            <a:r>
              <a:rPr lang="hu-HU" dirty="0"/>
              <a:t> </a:t>
            </a:r>
            <a:r>
              <a:rPr lang="hu-HU" dirty="0" err="1"/>
              <a:t>reader</a:t>
            </a:r>
            <a:r>
              <a:rPr lang="hu-HU" dirty="0"/>
              <a:t>) programot használ, amely felolvassa a honlap tartalmát.</a:t>
            </a:r>
          </a:p>
          <a:p>
            <a:r>
              <a:rPr lang="hu-HU" dirty="0">
                <a:solidFill>
                  <a:srgbClr val="7030A0"/>
                </a:solidFill>
              </a:rPr>
              <a:t>Szerintetek megkülönbözteti-e a program a  </a:t>
            </a:r>
            <a:br>
              <a:rPr lang="hu-HU" dirty="0">
                <a:solidFill>
                  <a:srgbClr val="7030A0"/>
                </a:solidFill>
              </a:rPr>
            </a:br>
            <a:r>
              <a:rPr lang="hu-HU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&lt;b&gt; &lt;</a:t>
            </a:r>
            <a:r>
              <a:rPr lang="hu-HU" sz="18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hu-HU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&lt;i&gt; &lt;</a:t>
            </a:r>
            <a:r>
              <a:rPr lang="hu-HU" sz="18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hu-HU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hu-HU" dirty="0">
                <a:solidFill>
                  <a:srgbClr val="7030A0"/>
                </a:solidFill>
              </a:rPr>
              <a:t>címkékkel jelölt szövegeket? 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21ED573-DED1-99AD-4620-72F9D82B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83</a:t>
            </a:fld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134D760-9096-B605-D2D0-57702A011AB7}"/>
              </a:ext>
            </a:extLst>
          </p:cNvPr>
          <p:cNvSpPr txBox="1"/>
          <p:nvPr/>
        </p:nvSpPr>
        <p:spPr>
          <a:xfrm>
            <a:off x="704073" y="5854621"/>
            <a:ext cx="8784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3"/>
              </a:rPr>
              <a:t>https://www.tpgi.com/screen-readers-support-for-text-level-html-semantics/</a:t>
            </a:r>
            <a:r>
              <a:rPr lang="hu-HU" dirty="0"/>
              <a:t> 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0F55A0D8-462D-9747-1F2B-E418C997BC67}"/>
              </a:ext>
            </a:extLst>
          </p:cNvPr>
          <p:cNvSpPr txBox="1">
            <a:spLocks/>
          </p:cNvSpPr>
          <p:nvPr/>
        </p:nvSpPr>
        <p:spPr>
          <a:xfrm>
            <a:off x="767408" y="4293096"/>
            <a:ext cx="7440826" cy="15121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</a:rPr>
              <a:t>Korábban az NVDA megkülönböztette ezeket, de mivel mindenki ész nélkül (nem szabvány szerint) használta ezeket a HTML kódban, a negatív felhasználói visszajelzések miatt kiszedték ezt a funkciót. Kár érte!</a:t>
            </a:r>
          </a:p>
        </p:txBody>
      </p:sp>
      <p:pic>
        <p:nvPicPr>
          <p:cNvPr id="2050" name="Picture 2" descr="A Brief Introduction To JAWS, NVDA, And VoiceOver | CSS-Tricks">
            <a:extLst>
              <a:ext uri="{FF2B5EF4-FFF2-40B4-BE49-F238E27FC236}">
                <a16:creationId xmlns:a16="http://schemas.microsoft.com/office/drawing/2014/main" id="{B7F3C7E0-E446-EBEF-0CAF-170915205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913" y="1638248"/>
            <a:ext cx="3050704" cy="152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http://www.karishmaenterprises.com/JAWS-User-Web.jpg">
            <a:extLst>
              <a:ext uri="{FF2B5EF4-FFF2-40B4-BE49-F238E27FC236}">
                <a16:creationId xmlns:a16="http://schemas.microsoft.com/office/drawing/2014/main" id="{6511E441-6878-E54A-71EB-930C6DF14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13912" y="3249315"/>
            <a:ext cx="3043079" cy="2858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592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0AF83-E7C6-3F16-0A53-AD18A546B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90C48C-02D3-03E4-62CD-F6C7B75E6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Idézet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A51E803-E951-EC27-15C3-1461A9BA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84</a:t>
            </a:fld>
            <a:endParaRPr lang="hu-HU"/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5BA9DB06-4D39-FB46-33E4-995559602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947772"/>
              </p:ext>
            </p:extLst>
          </p:nvPr>
        </p:nvGraphicFramePr>
        <p:xfrm>
          <a:off x="527383" y="1436326"/>
          <a:ext cx="11129609" cy="252984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641093">
                  <a:extLst>
                    <a:ext uri="{9D8B030D-6E8A-4147-A177-3AD203B41FA5}">
                      <a16:colId xmlns:a16="http://schemas.microsoft.com/office/drawing/2014/main" val="2958624189"/>
                    </a:ext>
                  </a:extLst>
                </a:gridCol>
                <a:gridCol w="9488516">
                  <a:extLst>
                    <a:ext uri="{9D8B030D-6E8A-4147-A177-3AD203B41FA5}">
                      <a16:colId xmlns:a16="http://schemas.microsoft.com/office/drawing/2014/main" val="3672843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&lt;q&gt;</a:t>
                      </a:r>
                      <a:b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&lt;/q&gt;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Egy más forrásból származó idézet jelölésére szolgál.</a:t>
                      </a:r>
                    </a:p>
                    <a:p>
                      <a:r>
                        <a:rPr lang="hu-H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 idézet jelölésére szolgáló idézőjelet a kliensalkalmazás fogja megjeleníteni a szabvány szerint, így azt nem szabad kitenni.</a:t>
                      </a:r>
                    </a:p>
                    <a:p>
                      <a:endParaRPr lang="hu-HU" sz="2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hu-H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 minden idézőjel közti szöveg tölt be idézet szerepet, így automatikusa sose cseréljük le az </a:t>
                      </a:r>
                      <a:r>
                        <a:rPr lang="hu-HU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idézetjelet</a:t>
                      </a:r>
                      <a:r>
                        <a:rPr lang="hu-HU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&lt;q&gt; tagekre! Példa: Sokszor voltam nehéz helyzetben, de mindig sikerült „kimásznom belőle”. Itt stiláris okokból szerepel idézőjel, nem szabad &lt;q&gt; taggel helyettesíteni</a:t>
                      </a:r>
                      <a:r>
                        <a:rPr lang="hu-H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819663"/>
                  </a:ext>
                </a:extLst>
              </a:tr>
            </a:tbl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7E0D7666-ECC6-6870-5C0E-D07721ECC77B}"/>
              </a:ext>
            </a:extLst>
          </p:cNvPr>
          <p:cNvSpPr txBox="1"/>
          <p:nvPr/>
        </p:nvSpPr>
        <p:spPr>
          <a:xfrm>
            <a:off x="527383" y="4228290"/>
            <a:ext cx="11129609" cy="1200329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</a:p>
          <a:p>
            <a:r>
              <a:rPr lang="hu-HU" sz="2400" dirty="0"/>
              <a:t>A Krasznahorkai Lászlótól származó idézetet helyezzük el a </a:t>
            </a:r>
            <a:r>
              <a:rPr lang="hu-HU" sz="24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&lt;q&gt;&lt;/q&gt; </a:t>
            </a:r>
            <a:r>
              <a:rPr lang="hu-HU" sz="2400" dirty="0"/>
              <a:t>tagek között, és töröljük az eredeti idézőjelet!</a:t>
            </a:r>
          </a:p>
        </p:txBody>
      </p:sp>
    </p:spTree>
    <p:extLst>
      <p:ext uri="{BB962C8B-B14F-4D97-AF65-F5344CB8AC3E}">
        <p14:creationId xmlns:p14="http://schemas.microsoft.com/office/powerpoint/2010/main" val="18690513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A1987-F3E5-FC95-7999-984CA7DD7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3C1AD2-FCD3-7814-9A96-36217B82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Kreatív munka címe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CFC8D2A-3A8A-08DE-7833-6688E0853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85</a:t>
            </a:fld>
            <a:endParaRPr lang="hu-HU"/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200F9211-6CA3-B942-0413-9CA8835E8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797546"/>
              </p:ext>
            </p:extLst>
          </p:nvPr>
        </p:nvGraphicFramePr>
        <p:xfrm>
          <a:off x="527383" y="1436326"/>
          <a:ext cx="11129609" cy="222504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641093">
                  <a:extLst>
                    <a:ext uri="{9D8B030D-6E8A-4147-A177-3AD203B41FA5}">
                      <a16:colId xmlns:a16="http://schemas.microsoft.com/office/drawing/2014/main" val="2958624189"/>
                    </a:ext>
                  </a:extLst>
                </a:gridCol>
                <a:gridCol w="9488516">
                  <a:extLst>
                    <a:ext uri="{9D8B030D-6E8A-4147-A177-3AD203B41FA5}">
                      <a16:colId xmlns:a16="http://schemas.microsoft.com/office/drawing/2014/main" val="3672843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hu-HU" sz="2400" b="1" dirty="0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cite</a:t>
                      </a:r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b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&lt;/</a:t>
                      </a:r>
                      <a:r>
                        <a:rPr lang="hu-HU" sz="2400" b="1" dirty="0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cite</a:t>
                      </a:r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Egy alkotás (könyv, cikk, esszé, dal, film, játék, művészeti alkotás stb.) címére hivatkozás során használatos.</a:t>
                      </a:r>
                      <a:endParaRPr lang="hu-HU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u-HU" sz="2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000" dirty="0"/>
                        <a:t>Segít a keresőmotoroknak </a:t>
                      </a:r>
                      <a:r>
                        <a:rPr lang="hu-HU" sz="2000" b="0" dirty="0"/>
                        <a:t>megérteni, hogy az adott tartalom egy forrásmegjelölés. </a:t>
                      </a:r>
                      <a:r>
                        <a:rPr lang="hu-HU" sz="2000" dirty="0"/>
                        <a:t> A keresőmotorok (pl. Google) felismerik a &lt;</a:t>
                      </a:r>
                      <a:r>
                        <a:rPr lang="hu-HU" sz="2000" dirty="0" err="1"/>
                        <a:t>cite</a:t>
                      </a:r>
                      <a:r>
                        <a:rPr lang="hu-HU" sz="2000" dirty="0"/>
                        <a:t>&gt; elemet, ami segíthet a tartalom </a:t>
                      </a:r>
                      <a:r>
                        <a:rPr lang="hu-HU" sz="2000" b="0" dirty="0"/>
                        <a:t>hitelességének és strukturáltságának javításában.</a:t>
                      </a:r>
                    </a:p>
                    <a:p>
                      <a:endParaRPr lang="hu-HU" sz="20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819663"/>
                  </a:ext>
                </a:extLst>
              </a:tr>
            </a:tbl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6806DADE-9CE8-EAAF-FE37-341AEDF87C63}"/>
              </a:ext>
            </a:extLst>
          </p:cNvPr>
          <p:cNvSpPr txBox="1"/>
          <p:nvPr/>
        </p:nvSpPr>
        <p:spPr>
          <a:xfrm>
            <a:off x="527383" y="3857021"/>
            <a:ext cx="11129609" cy="1200329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</a:p>
          <a:p>
            <a:r>
              <a:rPr lang="hu-HU" sz="2400" dirty="0"/>
              <a:t>Azonosítunk a szövegben ilyen címeket, és használjuk a </a:t>
            </a:r>
            <a:r>
              <a:rPr lang="hu-HU" sz="24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hu-HU" sz="2400" b="1" dirty="0" err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cite</a:t>
            </a:r>
            <a:r>
              <a:rPr lang="hu-HU" sz="24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hu-HU" sz="2400" b="1" dirty="0" err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cite</a:t>
            </a:r>
            <a:r>
              <a:rPr lang="hu-HU" sz="24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hu-HU" sz="2400" dirty="0"/>
              <a:t>taget! (nem kell az összes címet így átalakítani)</a:t>
            </a:r>
          </a:p>
        </p:txBody>
      </p:sp>
    </p:spTree>
    <p:extLst>
      <p:ext uri="{BB962C8B-B14F-4D97-AF65-F5344CB8AC3E}">
        <p14:creationId xmlns:p14="http://schemas.microsoft.com/office/powerpoint/2010/main" val="40384534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9391D-9ABE-FB4A-1502-2DCE92104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32B614-C949-5A66-AC17-C6015FAE2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Rövidítés jelölése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E880A3C-5AD4-80DE-8CE0-4E5B1FFA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86</a:t>
            </a:fld>
            <a:endParaRPr lang="hu-HU"/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AE133F14-AB39-17C4-030E-27FC3B9F9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894155"/>
              </p:ext>
            </p:extLst>
          </p:nvPr>
        </p:nvGraphicFramePr>
        <p:xfrm>
          <a:off x="527383" y="1436326"/>
          <a:ext cx="11129609" cy="143256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641093">
                  <a:extLst>
                    <a:ext uri="{9D8B030D-6E8A-4147-A177-3AD203B41FA5}">
                      <a16:colId xmlns:a16="http://schemas.microsoft.com/office/drawing/2014/main" val="2958624189"/>
                    </a:ext>
                  </a:extLst>
                </a:gridCol>
                <a:gridCol w="9488516">
                  <a:extLst>
                    <a:ext uri="{9D8B030D-6E8A-4147-A177-3AD203B41FA5}">
                      <a16:colId xmlns:a16="http://schemas.microsoft.com/office/drawing/2014/main" val="3672843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hu-HU" sz="2400" b="1" dirty="0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abbr</a:t>
                      </a:r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b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&lt;/</a:t>
                      </a:r>
                      <a:r>
                        <a:rPr lang="hu-HU" sz="2400" b="1" dirty="0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abbr</a:t>
                      </a:r>
                      <a:r>
                        <a:rPr lang="hu-HU" sz="2400" b="1" dirty="0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Rövidítések jelölésére, és azok feloldásának megadására szolgál.</a:t>
                      </a:r>
                      <a:endParaRPr lang="hu-HU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u-HU" sz="2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800" dirty="0"/>
                        <a:t>A </a:t>
                      </a:r>
                      <a:r>
                        <a:rPr lang="hu-HU" sz="2400" b="0" kern="120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title</a:t>
                      </a:r>
                      <a:r>
                        <a:rPr lang="hu-HU" sz="2800" dirty="0"/>
                        <a:t> paraméterben adjuk meg a rövidítés feloldását.</a:t>
                      </a:r>
                      <a:endParaRPr lang="hu-HU" sz="2800" b="0" dirty="0"/>
                    </a:p>
                    <a:p>
                      <a:endParaRPr lang="hu-HU" sz="20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819663"/>
                  </a:ext>
                </a:extLst>
              </a:tr>
            </a:tbl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5787AED2-5E22-C526-6D55-E9F6258B06F6}"/>
              </a:ext>
            </a:extLst>
          </p:cNvPr>
          <p:cNvSpPr txBox="1"/>
          <p:nvPr/>
        </p:nvSpPr>
        <p:spPr>
          <a:xfrm>
            <a:off x="521108" y="5083730"/>
            <a:ext cx="11129609" cy="1200329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  <a:endParaRPr lang="hu-HU" sz="2400" dirty="0"/>
          </a:p>
          <a:p>
            <a:r>
              <a:rPr lang="hu-HU" sz="2400" dirty="0"/>
              <a:t>Az IMDB szövegnél jelöljük, hogy az „Internet </a:t>
            </a:r>
            <a:r>
              <a:rPr lang="hu-HU" sz="2400" dirty="0" err="1"/>
              <a:t>Movie</a:t>
            </a:r>
            <a:r>
              <a:rPr lang="hu-HU" sz="2400" dirty="0"/>
              <a:t> </a:t>
            </a:r>
            <a:r>
              <a:rPr lang="hu-HU" sz="2400" dirty="0" err="1"/>
              <a:t>Database</a:t>
            </a:r>
            <a:r>
              <a:rPr lang="hu-HU" sz="2400" dirty="0"/>
              <a:t>” rövidítésről van szó! Használjuk a korábban bemutatott csere funkciót, hogy gyorsabban végezzünk! 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4CC1F86-D610-307F-1FA7-A17D01DFD1BD}"/>
              </a:ext>
            </a:extLst>
          </p:cNvPr>
          <p:cNvSpPr txBox="1"/>
          <p:nvPr/>
        </p:nvSpPr>
        <p:spPr>
          <a:xfrm>
            <a:off x="624492" y="3068960"/>
            <a:ext cx="110325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400" b="1" dirty="0"/>
              <a:t>Példa:</a:t>
            </a:r>
            <a:b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szerző ebben a témában írt publikációja megjelent az </a:t>
            </a: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abbr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"Fertődi Növénynemesítési és Növénytermesztési 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Kutató Intézet Közleményei"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FNNKIK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abbr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-ban.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5927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FDD65-2878-9557-ECF1-9267BD00E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E20CAD-DF29-B826-F8EF-EF44E037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 dirty="0"/>
              <a:t>Dátum és idő megadása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8BAEF43-EE11-2341-929E-16527FEC6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968" y="415296"/>
            <a:ext cx="6384032" cy="6038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dátum/idő megadása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hu-H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="dátum/idő" </a:t>
            </a:r>
            <a:endParaRPr lang="hu-HU" sz="2400" dirty="0">
              <a:solidFill>
                <a:srgbClr val="FF0000"/>
              </a:solidFill>
            </a:endParaRP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78174D0-73E2-D757-FF83-D957A7BC5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2047498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36BB220-4C2E-1BA8-A15F-560B33A0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87</a:t>
            </a:fld>
            <a:endParaRPr lang="hu-H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28F1454-D4D8-786A-DE5E-EA1427ED5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787" y="1772816"/>
            <a:ext cx="5093618" cy="20954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50"/>
              </a:lnSpc>
            </a:pPr>
            <a:r>
              <a:rPr lang="hu-HU" sz="2800" dirty="0"/>
              <a:t>Példa:</a:t>
            </a:r>
          </a:p>
          <a:p>
            <a:r>
              <a:rPr lang="en-US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Késő este, </a:t>
            </a:r>
            <a:br>
              <a:rPr 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8-07-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T20:</a:t>
            </a:r>
            <a:r>
              <a:rPr 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13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20: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&lt;/time&gt;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órakor születtem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7C77FDE-CCCE-4D35-789F-7920E962D21F}"/>
              </a:ext>
            </a:extLst>
          </p:cNvPr>
          <p:cNvSpPr txBox="1"/>
          <p:nvPr/>
        </p:nvSpPr>
        <p:spPr>
          <a:xfrm>
            <a:off x="322214" y="4179307"/>
            <a:ext cx="5093618" cy="1815882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</a:p>
          <a:p>
            <a:r>
              <a:rPr lang="hu-HU" sz="2800" dirty="0"/>
              <a:t>Az első film bemutatójának dátumát adjuk meg precízen a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time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címke használatával!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6373E5F-B04C-D640-203B-3B0419043D39}"/>
              </a:ext>
            </a:extLst>
          </p:cNvPr>
          <p:cNvSpPr txBox="1"/>
          <p:nvPr/>
        </p:nvSpPr>
        <p:spPr>
          <a:xfrm>
            <a:off x="5760641" y="5437772"/>
            <a:ext cx="63840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Használható formátumok: </a:t>
            </a:r>
            <a:endParaRPr lang="hu-HU" dirty="0">
              <a:hlinkClick r:id="rId3"/>
            </a:endParaRPr>
          </a:p>
          <a:p>
            <a:r>
              <a:rPr lang="hu-HU" dirty="0">
                <a:hlinkClick r:id="rId3"/>
              </a:rPr>
              <a:t>https://developer.mozilla.org/en-US/docs/Web/HTML/Element/time</a:t>
            </a:r>
            <a:r>
              <a:rPr lang="hu-HU" dirty="0"/>
              <a:t> 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5D91AB06-C709-DD6A-B4F8-20DA83F9A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064" y="1484784"/>
            <a:ext cx="6149337" cy="372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19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26C4D4-F7B3-4E19-8B4C-6BCB34A4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Validáció </a:t>
            </a:r>
            <a:r>
              <a:rPr lang="hu-HU" i="1" dirty="0"/>
              <a:t>(</a:t>
            </a:r>
            <a:r>
              <a:rPr lang="hu-HU" i="1" dirty="0" err="1"/>
              <a:t>validation</a:t>
            </a:r>
            <a:r>
              <a:rPr lang="hu-HU" i="1" dirty="0"/>
              <a:t>)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74EF290-3AB6-4359-950D-04D3726A3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Validáljuk</a:t>
            </a:r>
            <a:r>
              <a:rPr lang="hu-HU" dirty="0"/>
              <a:t>, amit eddig készítettünk! Ha vannak hibák, javítsuk ki!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82B83BD-5404-44C4-ACFB-73874084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88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77798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86B206ED-3D9B-4952-9E31-795AC1D2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Validálás</a:t>
            </a:r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EAA4CE2-988C-4EEE-B463-7DAF17DD6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>
                <a:hlinkClick r:id="rId2"/>
              </a:rPr>
              <a:t>https://validator.w3.org/</a:t>
            </a:r>
            <a:r>
              <a:rPr lang="hu-HU" dirty="0"/>
              <a:t> oldal segítségével nézzük meg, hogy szabványos-e, amit eddig csináltunk!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521A590-B808-4259-8405-65186A5C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89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95DE51F-7181-4D1B-8EF6-82054D3D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57" y="2636912"/>
            <a:ext cx="9609259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0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Tagek (címkék)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27383" y="1628801"/>
            <a:ext cx="9241025" cy="4752527"/>
          </a:xfrm>
        </p:spPr>
        <p:txBody>
          <a:bodyPr/>
          <a:lstStyle/>
          <a:p>
            <a:r>
              <a:rPr lang="hu-HU" dirty="0"/>
              <a:t>A tag-</a:t>
            </a:r>
            <a:r>
              <a:rPr lang="hu-HU" dirty="0" err="1"/>
              <a:t>eket</a:t>
            </a:r>
            <a:r>
              <a:rPr lang="hu-HU" dirty="0"/>
              <a:t> egymásba is ágyazhatjuk, de ekkor fontos, hogy mindig azt a tag-</a:t>
            </a:r>
            <a:r>
              <a:rPr lang="hu-HU" dirty="0" err="1"/>
              <a:t>et</a:t>
            </a:r>
            <a:r>
              <a:rPr lang="hu-HU" dirty="0"/>
              <a:t> zárjuk le először, amelyet utoljára nyitottunk meg.</a:t>
            </a:r>
          </a:p>
          <a:p>
            <a:pPr lvl="1"/>
            <a:r>
              <a:rPr lang="hu-HU" dirty="0"/>
              <a:t>Hasonlóan ahhoz, ahogy mondjuk a matematikai kifejezéseket zárójelezzük </a:t>
            </a:r>
            <a:br>
              <a:rPr lang="hu-HU" dirty="0"/>
            </a:br>
            <a:r>
              <a:rPr lang="hu-HU" dirty="0"/>
              <a:t>( a + [ b * c ] ).</a:t>
            </a:r>
          </a:p>
          <a:p>
            <a:pPr lvl="1"/>
            <a:endParaRPr lang="hu-HU" dirty="0"/>
          </a:p>
          <a:p>
            <a:pPr marL="0" indent="0">
              <a:lnSpc>
                <a:spcPts val="4050"/>
              </a:lnSpc>
              <a:buNone/>
            </a:pPr>
            <a:r>
              <a:rPr lang="hu-HU" dirty="0">
                <a:solidFill>
                  <a:srgbClr val="00B050"/>
                </a:solidFill>
              </a:rPr>
              <a:t>	Helyes</a:t>
            </a:r>
            <a:r>
              <a:rPr lang="hu-HU" dirty="0"/>
              <a:t>: 	</a:t>
            </a:r>
            <a:r>
              <a:rPr lang="nn-NO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&lt;b&gt;&lt;i&gt;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szöveg</a:t>
            </a:r>
            <a:r>
              <a:rPr lang="nn-NO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&lt;/i&gt;&lt;/b&gt;</a:t>
            </a:r>
            <a:endParaRPr lang="nn-NO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dirty="0">
                <a:solidFill>
                  <a:srgbClr val="FF0000"/>
                </a:solidFill>
              </a:rPr>
              <a:t>	Helytelen</a:t>
            </a:r>
            <a:r>
              <a:rPr lang="hu-HU" dirty="0"/>
              <a:t>: 	</a:t>
            </a:r>
            <a:r>
              <a:rPr lang="nn-NO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&lt;b&gt;&lt;i&gt;</a:t>
            </a:r>
            <a:r>
              <a:rPr lang="nn-N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szöveg</a:t>
            </a:r>
            <a:r>
              <a:rPr lang="nn-NO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nn-NO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nn-NO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825A-3C45-457D-89F9-6E464A1300F9}" type="slidenum">
              <a:rPr lang="hu-HU" smtClean="0"/>
              <a:pPr/>
              <a:t>9</a:t>
            </a:fld>
            <a:endParaRPr lang="hu-HU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4D732D19-7180-4DC6-BA95-7F7ECE0AC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32" y="5465775"/>
            <a:ext cx="432048" cy="439371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2D248E62-D537-49F8-8B60-B94602B21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32" y="4825026"/>
            <a:ext cx="432048" cy="404173"/>
          </a:xfrm>
          <a:prstGeom prst="smileyFace">
            <a:avLst>
              <a:gd name="adj" fmla="val 4653"/>
            </a:avLst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pic>
        <p:nvPicPr>
          <p:cNvPr id="5" name="Picture 2" descr="W3C HTML5 Logo">
            <a:extLst>
              <a:ext uri="{FF2B5EF4-FFF2-40B4-BE49-F238E27FC236}">
                <a16:creationId xmlns:a16="http://schemas.microsoft.com/office/drawing/2014/main" id="{9EFF2FA1-47DB-D956-04CD-20CE6BFD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492" y="177281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Vége az 1. résznek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90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7354150"/>
      </p:ext>
    </p:extLst>
  </p:cSld>
  <p:clrMapOvr>
    <a:masterClrMapping/>
  </p:clrMapOvr>
</p:sld>
</file>

<file path=ppt/theme/theme1.xml><?xml version="1.0" encoding="utf-8"?>
<a:theme xmlns:a="http://schemas.openxmlformats.org/drawingml/2006/main" name="web1">
  <a:themeElements>
    <a:clrScheme name="Csomag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somag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soma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b1" id="{95783B71-DD23-4FCF-856D-162054B0A460}" vid="{8DC04CF7-532D-4983-8379-53920E909F2E}"/>
    </a:ext>
  </a:extLst>
</a:theme>
</file>

<file path=ppt/theme/theme2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88A7D48B5EFCB54690776B49623B66D6" ma:contentTypeVersion="4" ma:contentTypeDescription="Új dokumentum létrehozása." ma:contentTypeScope="" ma:versionID="c950a4701108582098e2040325d30cc7">
  <xsd:schema xmlns:xsd="http://www.w3.org/2001/XMLSchema" xmlns:xs="http://www.w3.org/2001/XMLSchema" xmlns:p="http://schemas.microsoft.com/office/2006/metadata/properties" xmlns:ns2="ddf34579-3e6f-42cd-ae5e-7304b4b45ece" targetNamespace="http://schemas.microsoft.com/office/2006/metadata/properties" ma:root="true" ma:fieldsID="6021864627cd915670f8964683a23a86" ns2:_="">
    <xsd:import namespace="ddf34579-3e6f-42cd-ae5e-7304b4b45e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f34579-3e6f-42cd-ae5e-7304b4b45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7764AD0-6B6F-44E1-9F00-7A9CFBA98D5D}"/>
</file>

<file path=customXml/itemProps2.xml><?xml version="1.0" encoding="utf-8"?>
<ds:datastoreItem xmlns:ds="http://schemas.openxmlformats.org/officeDocument/2006/customXml" ds:itemID="{8A888DD5-D6AD-4D00-B13C-B228C392E646}"/>
</file>

<file path=customXml/itemProps3.xml><?xml version="1.0" encoding="utf-8"?>
<ds:datastoreItem xmlns:ds="http://schemas.openxmlformats.org/officeDocument/2006/customXml" ds:itemID="{18D794E4-D58B-4A1A-933E-1E0A9E0D1DE5}"/>
</file>

<file path=docProps/app.xml><?xml version="1.0" encoding="utf-8"?>
<Properties xmlns="http://schemas.openxmlformats.org/officeDocument/2006/extended-properties" xmlns:vt="http://schemas.openxmlformats.org/officeDocument/2006/docPropsVTypes">
  <Template>web1</Template>
  <TotalTime>5098</TotalTime>
  <Words>6218</Words>
  <Application>Microsoft Office PowerPoint</Application>
  <PresentationFormat>Szélesvásznú</PresentationFormat>
  <Paragraphs>870</Paragraphs>
  <Slides>90</Slides>
  <Notes>30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90</vt:i4>
      </vt:variant>
    </vt:vector>
  </HeadingPairs>
  <TitlesOfParts>
    <vt:vector size="100" baseType="lpstr">
      <vt:lpstr>Aptos</vt:lpstr>
      <vt:lpstr>Arial</vt:lpstr>
      <vt:lpstr>Calibri</vt:lpstr>
      <vt:lpstr>Consolas</vt:lpstr>
      <vt:lpstr>Courier New</vt:lpstr>
      <vt:lpstr>Gill Sans MT</vt:lpstr>
      <vt:lpstr>Google Sans</vt:lpstr>
      <vt:lpstr>system-ui</vt:lpstr>
      <vt:lpstr>Wingdings</vt:lpstr>
      <vt:lpstr>web1</vt:lpstr>
      <vt:lpstr>Gyakorló feladat a HTML5 témakörhöz</vt:lpstr>
      <vt:lpstr>Mit fogunk csinálni?</vt:lpstr>
      <vt:lpstr>Mit fogunk csinálni?</vt:lpstr>
      <vt:lpstr>Mit fogunk csinálni?</vt:lpstr>
      <vt:lpstr>Mit fogunk csinálni?</vt:lpstr>
      <vt:lpstr>HTML emlékeztető</vt:lpstr>
      <vt:lpstr>A HTML nyelv</vt:lpstr>
      <vt:lpstr>Tagek (címkék)</vt:lpstr>
      <vt:lpstr>Tagek (címkék)</vt:lpstr>
      <vt:lpstr>Tag paraméterekkel</vt:lpstr>
      <vt:lpstr>Globális paraméterek  (global attributes)</vt:lpstr>
      <vt:lpstr>Megjegyzés</vt:lpstr>
      <vt:lpstr>HTML5 példa</vt:lpstr>
      <vt:lpstr>Visual Studio Code  (VS Code)</vt:lpstr>
      <vt:lpstr>Telepítése</vt:lpstr>
      <vt:lpstr>A telepítés lépései Windows platformon</vt:lpstr>
      <vt:lpstr>A telepítés lépései Windows platformon</vt:lpstr>
      <vt:lpstr>A telepítés lépései Windows platformon</vt:lpstr>
      <vt:lpstr>A program felülete</vt:lpstr>
      <vt:lpstr>Emmet rövidítések használata</vt:lpstr>
      <vt:lpstr>Emmet példák</vt:lpstr>
      <vt:lpstr>hasznos kiterjesztések</vt:lpstr>
      <vt:lpstr>hasznos kiterjesztések</vt:lpstr>
      <vt:lpstr>Alapcsomag letöltése</vt:lpstr>
      <vt:lpstr>Alapcsomag</vt:lpstr>
      <vt:lpstr>Nyissuk meg a mappát a VSC-ben</vt:lpstr>
      <vt:lpstr>Ismerkedés a tartalommal</vt:lpstr>
      <vt:lpstr>Ismerkedés a tartalommal</vt:lpstr>
      <vt:lpstr>Markdown  HTML konverzió?</vt:lpstr>
      <vt:lpstr>Markdown  HTML konverzió?</vt:lpstr>
      <vt:lpstr>MI (AI) használata</vt:lpstr>
      <vt:lpstr>Szemantika fontossága</vt:lpstr>
      <vt:lpstr>Szabványosság ellenőrzésének fontossága (validáció)</vt:lpstr>
      <vt:lpstr>Validáló eszköz</vt:lpstr>
      <vt:lpstr>Kezdőlap kialakítása</vt:lpstr>
      <vt:lpstr>Kezdőlap kialakítása</vt:lpstr>
      <vt:lpstr>HTML5 alapstruktúra létrehozása  (nyelv és karakterkódolás megadással)</vt:lpstr>
      <vt:lpstr>Charset (karakterkódolás) beállítása</vt:lpstr>
      <vt:lpstr>Viewport fogalma</vt:lpstr>
      <vt:lpstr>Kezdőlap tartalma</vt:lpstr>
      <vt:lpstr>Tanulság</vt:lpstr>
      <vt:lpstr>Feladat</vt:lpstr>
      <vt:lpstr>Feladat</vt:lpstr>
      <vt:lpstr>Alternatív megoldások</vt:lpstr>
      <vt:lpstr>Alternatív megoldások</vt:lpstr>
      <vt:lpstr>Feladat</vt:lpstr>
      <vt:lpstr>Címsorok (headings)</vt:lpstr>
      <vt:lpstr>Címsorok (headings) a HTML nyelvben</vt:lpstr>
      <vt:lpstr>Címsorok</vt:lpstr>
      <vt:lpstr>Speciális karakterek  (special characters)</vt:lpstr>
      <vt:lpstr>Speciális karakterek használata</vt:lpstr>
      <vt:lpstr>Listák (lists)</vt:lpstr>
      <vt:lpstr>Listák (lists) használata (példa)</vt:lpstr>
      <vt:lpstr>Hiperhivatkozások (linkek) (hyperlinks)</vt:lpstr>
      <vt:lpstr>Hiperhivatkozás készítése</vt:lpstr>
      <vt:lpstr>Hiperhivatkozás készítése</vt:lpstr>
      <vt:lpstr>Hiperhivatkozás készítése</vt:lpstr>
      <vt:lpstr>Előre formázott szöveg  (preformatted text),  illetve sortörés (break) használata</vt:lpstr>
      <vt:lpstr>Előre formázott szöveg, programkód</vt:lpstr>
      <vt:lpstr>Sortörése alkalmazása</vt:lpstr>
      <vt:lpstr>Ábra, illusztráció</vt:lpstr>
      <vt:lpstr>Ábra, illusztráció beillesztése</vt:lpstr>
      <vt:lpstr>Kép beillesztése</vt:lpstr>
      <vt:lpstr>Beágyazott elemek  (embedded elements)</vt:lpstr>
      <vt:lpstr>Hangállomány beágyazása</vt:lpstr>
      <vt:lpstr>videóállomány beágyazása</vt:lpstr>
      <vt:lpstr>Beágyazott keret használata</vt:lpstr>
      <vt:lpstr>Stíluslap csatolás</vt:lpstr>
      <vt:lpstr>Stíluslap csatolása</vt:lpstr>
      <vt:lpstr>Csoportosító elemek</vt:lpstr>
      <vt:lpstr>Csoportosító elemek</vt:lpstr>
      <vt:lpstr>Csoportosító elemek</vt:lpstr>
      <vt:lpstr>Csoportosító elemek</vt:lpstr>
      <vt:lpstr>Csoportosító elemek</vt:lpstr>
      <vt:lpstr>Csoportosító elemek</vt:lpstr>
      <vt:lpstr>Szövegrészek szerepének jelölése</vt:lpstr>
      <vt:lpstr>Gyakran használt tagek</vt:lpstr>
      <vt:lpstr>Gyakran használt tagek</vt:lpstr>
      <vt:lpstr>Gyakran használt tagek</vt:lpstr>
      <vt:lpstr>Gyakran használt tagek</vt:lpstr>
      <vt:lpstr>Gyakran használt tagek</vt:lpstr>
      <vt:lpstr>Gyakran használt tagek</vt:lpstr>
      <vt:lpstr>Felolvasás a képernyőolvasó programokban</vt:lpstr>
      <vt:lpstr>Idézet</vt:lpstr>
      <vt:lpstr>Kreatív munka címe</vt:lpstr>
      <vt:lpstr>Rövidítés jelölése</vt:lpstr>
      <vt:lpstr>Dátum és idő megadása</vt:lpstr>
      <vt:lpstr>Validáció (validation)</vt:lpstr>
      <vt:lpstr>Validálás</vt:lpstr>
      <vt:lpstr>Vége az 1. résznek</vt:lpstr>
    </vt:vector>
  </TitlesOfParts>
  <Company>ELTE IK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dia</dc:title>
  <dc:creator>abonyita</dc:creator>
  <cp:lastModifiedBy>Abonyi-Tóth Andor</cp:lastModifiedBy>
  <cp:revision>2477</cp:revision>
  <dcterms:created xsi:type="dcterms:W3CDTF">2006-09-19T10:49:19Z</dcterms:created>
  <dcterms:modified xsi:type="dcterms:W3CDTF">2025-02-14T08:22:37Z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0x01010088A7D48B5EFCB54690776B49623B66D6</vt:lpwstr>
  </property>
</Properties>
</file>